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Selima" panose="02000000000000000000" charset="0"/>
      <p:regular r:id="rId13"/>
    </p:embeddedFont>
    <p:embeddedFont>
      <p:font typeface="Arimo" panose="020B0604020202020204" charset="0"/>
      <p:regular r:id="rId14"/>
    </p:embeddedFont>
    <p:embeddedFont>
      <p:font typeface="Montserrat Classic Bold" panose="020B0604020202020204" charset="0"/>
      <p:regular r:id="rId15"/>
    </p:embeddedFont>
    <p:embeddedFont>
      <p:font typeface="Abril Fatface" panose="020B0604020202020204" charset="0"/>
      <p:regular r:id="rId16"/>
    </p:embeddedFont>
    <p:embeddedFont>
      <p:font typeface="Calibri" panose="020F0502020204030204" pitchFamily="34" charset="0"/>
      <p:regular r:id="rId17"/>
      <p:bold r:id="rId18"/>
      <p:italic r:id="rId19"/>
      <p:boldItalic r:id="rId20"/>
    </p:embeddedFont>
    <p:embeddedFont>
      <p:font typeface="Montserrat Light" panose="020B0604020202020204" charset="0"/>
      <p:regular r:id="rId21"/>
    </p:embeddedFont>
    <p:embeddedFont>
      <p:font typeface="Arimo Bold" panose="020B0604020202020204" charset="0"/>
      <p:regular r:id="rId22"/>
    </p:embeddedFont>
    <p:embeddedFont>
      <p:font typeface="Montserrat Light Bol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343" autoAdjust="0"/>
  </p:normalViewPr>
  <p:slideViewPr>
    <p:cSldViewPr>
      <p:cViewPr varScale="1">
        <p:scale>
          <a:sx n="46" d="100"/>
          <a:sy n="46" d="100"/>
        </p:scale>
        <p:origin x="75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D4E62"/>
        </a:solidFill>
        <a:effectLst/>
      </p:bgPr>
    </p:bg>
    <p:spTree>
      <p:nvGrpSpPr>
        <p:cNvPr id="1" name=""/>
        <p:cNvGrpSpPr/>
        <p:nvPr/>
      </p:nvGrpSpPr>
      <p:grpSpPr>
        <a:xfrm>
          <a:off x="0" y="0"/>
          <a:ext cx="0" cy="0"/>
          <a:chOff x="0" y="0"/>
          <a:chExt cx="0" cy="0"/>
        </a:xfrm>
      </p:grpSpPr>
      <p:sp>
        <p:nvSpPr>
          <p:cNvPr id="2" name="AutoShape 2"/>
          <p:cNvSpPr/>
          <p:nvPr/>
        </p:nvSpPr>
        <p:spPr>
          <a:xfrm>
            <a:off x="1053146" y="7447358"/>
            <a:ext cx="15559843" cy="9622"/>
          </a:xfrm>
          <a:prstGeom prst="rect">
            <a:avLst/>
          </a:prstGeom>
          <a:solidFill>
            <a:srgbClr val="F8DCDE"/>
          </a:solidFill>
        </p:spPr>
      </p:sp>
      <p:sp>
        <p:nvSpPr>
          <p:cNvPr id="3" name="AutoShape 3"/>
          <p:cNvSpPr/>
          <p:nvPr/>
        </p:nvSpPr>
        <p:spPr>
          <a:xfrm>
            <a:off x="1028700" y="1028700"/>
            <a:ext cx="381000" cy="152400"/>
          </a:xfrm>
          <a:prstGeom prst="rect">
            <a:avLst/>
          </a:prstGeom>
          <a:solidFill>
            <a:srgbClr val="F8DCDE"/>
          </a:solidFill>
        </p:spPr>
      </p:sp>
      <p:pic>
        <p:nvPicPr>
          <p:cNvPr id="4" name="Picture 4"/>
          <p:cNvPicPr>
            <a:picLocks noChangeAspect="1"/>
          </p:cNvPicPr>
          <p:nvPr/>
        </p:nvPicPr>
        <p:blipFill>
          <a:blip r:embed="rId2"/>
          <a:srcRect/>
          <a:stretch>
            <a:fillRect/>
          </a:stretch>
        </p:blipFill>
        <p:spPr>
          <a:xfrm>
            <a:off x="15406929" y="0"/>
            <a:ext cx="3612970" cy="2496846"/>
          </a:xfrm>
          <a:prstGeom prst="rect">
            <a:avLst/>
          </a:prstGeom>
        </p:spPr>
      </p:pic>
      <p:pic>
        <p:nvPicPr>
          <p:cNvPr id="5" name="Picture 5"/>
          <p:cNvPicPr>
            <a:picLocks noChangeAspect="1"/>
          </p:cNvPicPr>
          <p:nvPr/>
        </p:nvPicPr>
        <p:blipFill>
          <a:blip r:embed="rId3"/>
          <a:srcRect/>
          <a:stretch>
            <a:fillRect/>
          </a:stretch>
        </p:blipFill>
        <p:spPr>
          <a:xfrm>
            <a:off x="121837" y="108306"/>
            <a:ext cx="2194726" cy="2280235"/>
          </a:xfrm>
          <a:prstGeom prst="rect">
            <a:avLst/>
          </a:prstGeom>
        </p:spPr>
      </p:pic>
      <p:sp>
        <p:nvSpPr>
          <p:cNvPr id="6" name="TextBox 6"/>
          <p:cNvSpPr txBox="1"/>
          <p:nvPr/>
        </p:nvSpPr>
        <p:spPr>
          <a:xfrm>
            <a:off x="2881071" y="390450"/>
            <a:ext cx="12525858" cy="1777514"/>
          </a:xfrm>
          <a:prstGeom prst="rect">
            <a:avLst/>
          </a:prstGeom>
        </p:spPr>
        <p:txBody>
          <a:bodyPr lIns="0" tIns="0" rIns="0" bIns="0" rtlCol="0" anchor="t">
            <a:spAutoFit/>
          </a:bodyPr>
          <a:lstStyle/>
          <a:p>
            <a:pPr algn="ctr">
              <a:lnSpc>
                <a:spcPts val="4640"/>
              </a:lnSpc>
            </a:pPr>
            <a:r>
              <a:rPr lang="en-US" sz="3867" u="sng" spc="425" dirty="0">
                <a:solidFill>
                  <a:srgbClr val="FF1616"/>
                </a:solidFill>
                <a:latin typeface="Montserrat Classic Bold"/>
              </a:rPr>
              <a:t>NATIONAL SERVICE SCHEME</a:t>
            </a:r>
          </a:p>
          <a:p>
            <a:pPr algn="ctr">
              <a:lnSpc>
                <a:spcPts val="4640"/>
              </a:lnSpc>
            </a:pPr>
            <a:r>
              <a:rPr lang="en-US" sz="3867" u="sng" spc="425" dirty="0">
                <a:solidFill>
                  <a:srgbClr val="FF1616"/>
                </a:solidFill>
                <a:latin typeface="Montserrat Classic Bold"/>
              </a:rPr>
              <a:t>JANKI DEVI MEMORIAL COLLEGE</a:t>
            </a:r>
          </a:p>
          <a:p>
            <a:pPr algn="ctr">
              <a:lnSpc>
                <a:spcPts val="4640"/>
              </a:lnSpc>
            </a:pPr>
            <a:r>
              <a:rPr lang="en-US" sz="3867" u="sng" spc="425" dirty="0">
                <a:solidFill>
                  <a:srgbClr val="FF1616"/>
                </a:solidFill>
                <a:latin typeface="Montserrat Classic Bold"/>
              </a:rPr>
              <a:t>DELHI UNIVERSITY</a:t>
            </a:r>
          </a:p>
        </p:txBody>
      </p:sp>
      <p:sp>
        <p:nvSpPr>
          <p:cNvPr id="7" name="TextBox 7"/>
          <p:cNvSpPr txBox="1"/>
          <p:nvPr/>
        </p:nvSpPr>
        <p:spPr>
          <a:xfrm>
            <a:off x="1720633" y="4058687"/>
            <a:ext cx="14846735" cy="2560151"/>
          </a:xfrm>
          <a:prstGeom prst="rect">
            <a:avLst/>
          </a:prstGeom>
        </p:spPr>
        <p:txBody>
          <a:bodyPr lIns="0" tIns="0" rIns="0" bIns="0" rtlCol="0" anchor="t">
            <a:spAutoFit/>
          </a:bodyPr>
          <a:lstStyle/>
          <a:p>
            <a:pPr>
              <a:lnSpc>
                <a:spcPts val="19167"/>
              </a:lnSpc>
            </a:pPr>
            <a:r>
              <a:rPr lang="en-US" sz="19361"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bril Fatface"/>
              </a:rPr>
              <a:t>Neev</a:t>
            </a:r>
            <a:r>
              <a:rPr lang="en-US" sz="1936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bril Fatface"/>
              </a:rPr>
              <a:t> Project</a:t>
            </a:r>
          </a:p>
        </p:txBody>
      </p:sp>
      <p:sp>
        <p:nvSpPr>
          <p:cNvPr id="8" name="TextBox 8"/>
          <p:cNvSpPr txBox="1"/>
          <p:nvPr/>
        </p:nvSpPr>
        <p:spPr>
          <a:xfrm>
            <a:off x="16588543" y="878205"/>
            <a:ext cx="670757" cy="405765"/>
          </a:xfrm>
          <a:prstGeom prst="rect">
            <a:avLst/>
          </a:prstGeom>
        </p:spPr>
        <p:txBody>
          <a:bodyPr lIns="0" tIns="0" rIns="0" bIns="0" rtlCol="0" anchor="t">
            <a:spAutoFit/>
          </a:bodyPr>
          <a:lstStyle/>
          <a:p>
            <a:pPr algn="r">
              <a:lnSpc>
                <a:spcPts val="3359"/>
              </a:lnSpc>
            </a:pPr>
            <a:r>
              <a:rPr lang="en-US" sz="2400" spc="144">
                <a:solidFill>
                  <a:srgbClr val="F8DCDE"/>
                </a:solidFill>
                <a:latin typeface="Abril Fatface"/>
              </a:rPr>
              <a:t>01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DCD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6026" r="37851"/>
          <a:stretch>
            <a:fillRect/>
          </a:stretch>
        </p:blipFill>
        <p:spPr>
          <a:xfrm>
            <a:off x="3411109" y="278701"/>
            <a:ext cx="5024397" cy="9056321"/>
          </a:xfrm>
          <a:prstGeom prst="rect">
            <a:avLst/>
          </a:prstGeom>
          <a:ln>
            <a:noFill/>
          </a:ln>
          <a:effectLst>
            <a:softEdge rad="112500"/>
          </a:effectLst>
        </p:spPr>
      </p:pic>
      <p:sp>
        <p:nvSpPr>
          <p:cNvPr id="3" name="AutoShape 3"/>
          <p:cNvSpPr/>
          <p:nvPr/>
        </p:nvSpPr>
        <p:spPr>
          <a:xfrm>
            <a:off x="2184803" y="9411745"/>
            <a:ext cx="15074497" cy="51250"/>
          </a:xfrm>
          <a:prstGeom prst="rect">
            <a:avLst/>
          </a:prstGeom>
          <a:solidFill>
            <a:srgbClr val="3D4E62"/>
          </a:solidFill>
        </p:spPr>
      </p:sp>
      <p:sp>
        <p:nvSpPr>
          <p:cNvPr id="4" name="TextBox 4"/>
          <p:cNvSpPr txBox="1"/>
          <p:nvPr/>
        </p:nvSpPr>
        <p:spPr>
          <a:xfrm>
            <a:off x="8728499" y="2003823"/>
            <a:ext cx="6899450" cy="1097235"/>
          </a:xfrm>
          <a:prstGeom prst="rect">
            <a:avLst/>
          </a:prstGeom>
        </p:spPr>
        <p:txBody>
          <a:bodyPr lIns="0" tIns="0" rIns="0" bIns="0" rtlCol="0" anchor="t">
            <a:spAutoFit/>
          </a:bodyPr>
          <a:lstStyle/>
          <a:p>
            <a:pPr algn="r">
              <a:lnSpc>
                <a:spcPts val="8640"/>
              </a:lnSpc>
            </a:pPr>
            <a:r>
              <a:rPr lang="en-US" sz="7200" spc="-72">
                <a:solidFill>
                  <a:srgbClr val="3D4E62"/>
                </a:solidFill>
                <a:latin typeface="Abril Fatface"/>
              </a:rPr>
              <a:t>Key Points</a:t>
            </a:r>
          </a:p>
        </p:txBody>
      </p:sp>
      <p:grpSp>
        <p:nvGrpSpPr>
          <p:cNvPr id="5" name="Group 5"/>
          <p:cNvGrpSpPr/>
          <p:nvPr/>
        </p:nvGrpSpPr>
        <p:grpSpPr>
          <a:xfrm>
            <a:off x="10359850" y="3600450"/>
            <a:ext cx="5657850" cy="5657850"/>
            <a:chOff x="0" y="0"/>
            <a:chExt cx="1913890" cy="1913890"/>
          </a:xfrm>
        </p:grpSpPr>
        <p:sp>
          <p:nvSpPr>
            <p:cNvPr id="6" name="Freeform 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3D4E62"/>
            </a:solidFill>
          </p:spPr>
        </p:sp>
      </p:grpSp>
      <p:sp>
        <p:nvSpPr>
          <p:cNvPr id="7" name="TextBox 7"/>
          <p:cNvSpPr txBox="1"/>
          <p:nvPr/>
        </p:nvSpPr>
        <p:spPr>
          <a:xfrm rot="-5400000">
            <a:off x="-2631536" y="5289846"/>
            <a:ext cx="8165876" cy="487313"/>
          </a:xfrm>
          <a:prstGeom prst="rect">
            <a:avLst/>
          </a:prstGeom>
        </p:spPr>
        <p:txBody>
          <a:bodyPr wrap="square" lIns="0" tIns="0" rIns="0" bIns="0" rtlCol="0" anchor="t">
            <a:spAutoFit/>
          </a:bodyPr>
          <a:lstStyle/>
          <a:p>
            <a:pPr algn="r">
              <a:lnSpc>
                <a:spcPts val="3840"/>
              </a:lnSpc>
            </a:pPr>
            <a:r>
              <a:rPr lang="en-US" sz="3200" spc="192" dirty="0">
                <a:solidFill>
                  <a:srgbClr val="3D4E62"/>
                </a:solidFill>
                <a:latin typeface="Abril Fatface"/>
              </a:rPr>
              <a:t>HIGHLIGHTS AND INSIGHTS</a:t>
            </a:r>
          </a:p>
        </p:txBody>
      </p:sp>
      <p:sp>
        <p:nvSpPr>
          <p:cNvPr id="8" name="TextBox 8"/>
          <p:cNvSpPr txBox="1"/>
          <p:nvPr/>
        </p:nvSpPr>
        <p:spPr>
          <a:xfrm>
            <a:off x="10241696" y="3624695"/>
            <a:ext cx="4917727" cy="5027017"/>
          </a:xfrm>
          <a:prstGeom prst="rect">
            <a:avLst/>
          </a:prstGeom>
        </p:spPr>
        <p:txBody>
          <a:bodyPr wrap="square" lIns="0" tIns="0" rIns="0" bIns="0" rtlCol="0" anchor="t">
            <a:spAutoFit/>
          </a:bodyPr>
          <a:lstStyle/>
          <a:p>
            <a:pPr marL="803553" lvl="1" indent="-401777">
              <a:lnSpc>
                <a:spcPts val="5582"/>
              </a:lnSpc>
              <a:buFont typeface="Arial"/>
              <a:buChar char="•"/>
            </a:pPr>
            <a:r>
              <a:rPr lang="en-US" sz="4000" dirty="0" smtClean="0">
                <a:solidFill>
                  <a:srgbClr val="FFFFFF"/>
                </a:solidFill>
                <a:latin typeface="Montserrat Light"/>
              </a:rPr>
              <a:t>Offline Teaching</a:t>
            </a:r>
            <a:endParaRPr lang="en-US" sz="4000" dirty="0">
              <a:solidFill>
                <a:srgbClr val="FFFFFF"/>
              </a:solidFill>
              <a:latin typeface="Montserrat Light"/>
            </a:endParaRPr>
          </a:p>
          <a:p>
            <a:pPr marL="803553" lvl="1" indent="-401777">
              <a:lnSpc>
                <a:spcPts val="5582"/>
              </a:lnSpc>
              <a:buFont typeface="Arial"/>
              <a:buChar char="•"/>
            </a:pPr>
            <a:r>
              <a:rPr lang="en-US" sz="4000" dirty="0" smtClean="0">
                <a:solidFill>
                  <a:srgbClr val="FFFFFF"/>
                </a:solidFill>
                <a:latin typeface="Arimo"/>
              </a:rPr>
              <a:t>Extracurricular</a:t>
            </a:r>
            <a:endParaRPr lang="en-US" sz="4000" dirty="0">
              <a:solidFill>
                <a:srgbClr val="FFFFFF"/>
              </a:solidFill>
              <a:latin typeface="Arimo"/>
            </a:endParaRPr>
          </a:p>
          <a:p>
            <a:pPr marL="803553" lvl="1" indent="-401777">
              <a:lnSpc>
                <a:spcPts val="5582"/>
              </a:lnSpc>
              <a:buFont typeface="Arial"/>
              <a:buChar char="•"/>
            </a:pPr>
            <a:r>
              <a:rPr lang="en-US" sz="4000" dirty="0" smtClean="0">
                <a:solidFill>
                  <a:srgbClr val="FFFFFF"/>
                </a:solidFill>
                <a:latin typeface="Arimo"/>
              </a:rPr>
              <a:t>Activities</a:t>
            </a:r>
            <a:endParaRPr lang="en-US" sz="4000" dirty="0">
              <a:solidFill>
                <a:srgbClr val="FFFFFF"/>
              </a:solidFill>
              <a:latin typeface="Arimo"/>
            </a:endParaRPr>
          </a:p>
          <a:p>
            <a:pPr marL="803553" lvl="1" indent="-401777">
              <a:lnSpc>
                <a:spcPts val="5582"/>
              </a:lnSpc>
              <a:buFont typeface="Arial"/>
              <a:buChar char="•"/>
            </a:pPr>
            <a:r>
              <a:rPr lang="en-US" sz="4000" dirty="0">
                <a:solidFill>
                  <a:srgbClr val="FFFFFF"/>
                </a:solidFill>
                <a:latin typeface="Arimo"/>
              </a:rPr>
              <a:t>Carrier </a:t>
            </a:r>
            <a:r>
              <a:rPr lang="en-US" sz="4000" dirty="0" err="1" smtClean="0">
                <a:solidFill>
                  <a:srgbClr val="FFFFFF"/>
                </a:solidFill>
                <a:latin typeface="Arimo"/>
              </a:rPr>
              <a:t>Guidence</a:t>
            </a:r>
            <a:endParaRPr lang="en-US" sz="4000" dirty="0">
              <a:solidFill>
                <a:srgbClr val="FFFFFF"/>
              </a:solidFill>
              <a:latin typeface="Arimo"/>
            </a:endParaRPr>
          </a:p>
          <a:p>
            <a:pPr marL="803553" lvl="1" indent="-401777">
              <a:lnSpc>
                <a:spcPts val="5582"/>
              </a:lnSpc>
              <a:buFont typeface="Arial"/>
              <a:buChar char="•"/>
            </a:pPr>
            <a:r>
              <a:rPr lang="en-US" sz="4000" dirty="0">
                <a:solidFill>
                  <a:srgbClr val="FFFFFF"/>
                </a:solidFill>
                <a:latin typeface="Arimo"/>
              </a:rPr>
              <a:t>Hygiene </a:t>
            </a:r>
            <a:r>
              <a:rPr lang="en-US" sz="4000" dirty="0" smtClean="0">
                <a:solidFill>
                  <a:srgbClr val="FFFFFF"/>
                </a:solidFill>
                <a:latin typeface="Arimo"/>
              </a:rPr>
              <a:t>Importance</a:t>
            </a:r>
            <a:endParaRPr lang="en-US" sz="4000" dirty="0">
              <a:solidFill>
                <a:srgbClr val="FFFFFF"/>
              </a:solidFill>
              <a:latin typeface="Arimo"/>
            </a:endParaRPr>
          </a:p>
          <a:p>
            <a:pPr marL="803554" lvl="1" indent="-401777">
              <a:lnSpc>
                <a:spcPts val="5582"/>
              </a:lnSpc>
              <a:buFont typeface="Arial"/>
              <a:buChar char="•"/>
            </a:pPr>
            <a:r>
              <a:rPr lang="en-US" sz="4000" dirty="0">
                <a:solidFill>
                  <a:srgbClr val="FFFFFF"/>
                </a:solidFill>
                <a:latin typeface="Arimo"/>
              </a:rPr>
              <a:t>Social Awareness</a:t>
            </a:r>
          </a:p>
        </p:txBody>
      </p:sp>
      <p:sp>
        <p:nvSpPr>
          <p:cNvPr id="9" name="TextBox 9"/>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3D4E62"/>
                </a:solidFill>
                <a:latin typeface="Abril Fatface"/>
              </a:rPr>
              <a:t>02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D4E6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0804" t="24707" r="39333"/>
          <a:stretch>
            <a:fillRect/>
          </a:stretch>
        </p:blipFill>
        <p:spPr>
          <a:xfrm>
            <a:off x="12675200" y="416568"/>
            <a:ext cx="5427874" cy="4613600"/>
          </a:xfrm>
          <a:prstGeom prst="rect">
            <a:avLst/>
          </a:prstGeom>
          <a:ln>
            <a:noFill/>
          </a:ln>
          <a:effectLst>
            <a:softEdge rad="112500"/>
          </a:effectLst>
        </p:spPr>
      </p:pic>
      <p:sp>
        <p:nvSpPr>
          <p:cNvPr id="3" name="AutoShape 3"/>
          <p:cNvSpPr/>
          <p:nvPr/>
        </p:nvSpPr>
        <p:spPr>
          <a:xfrm>
            <a:off x="2184803" y="9411745"/>
            <a:ext cx="15074497" cy="51250"/>
          </a:xfrm>
          <a:prstGeom prst="rect">
            <a:avLst/>
          </a:prstGeom>
          <a:solidFill>
            <a:srgbClr val="F8DCDE"/>
          </a:solidFill>
        </p:spPr>
      </p:sp>
      <p:grpSp>
        <p:nvGrpSpPr>
          <p:cNvPr id="4" name="Group 4"/>
          <p:cNvGrpSpPr/>
          <p:nvPr/>
        </p:nvGrpSpPr>
        <p:grpSpPr>
          <a:xfrm>
            <a:off x="471912" y="-519923"/>
            <a:ext cx="5776488" cy="1738601"/>
            <a:chOff x="0" y="0"/>
            <a:chExt cx="7701984" cy="2318135"/>
          </a:xfrm>
        </p:grpSpPr>
        <p:sp>
          <p:nvSpPr>
            <p:cNvPr id="5" name="TextBox 5"/>
            <p:cNvSpPr txBox="1"/>
            <p:nvPr/>
          </p:nvSpPr>
          <p:spPr>
            <a:xfrm>
              <a:off x="0" y="847647"/>
              <a:ext cx="7701984" cy="1470488"/>
            </a:xfrm>
            <a:prstGeom prst="rect">
              <a:avLst/>
            </a:prstGeom>
          </p:spPr>
          <p:txBody>
            <a:bodyPr wrap="square" lIns="0" tIns="0" rIns="0" bIns="0" rtlCol="0" anchor="t">
              <a:spAutoFit/>
            </a:bodyPr>
            <a:lstStyle/>
            <a:p>
              <a:pPr>
                <a:lnSpc>
                  <a:spcPts val="8640"/>
                </a:lnSpc>
              </a:pPr>
              <a:r>
                <a:rPr lang="en-US" sz="7200" spc="-72" dirty="0">
                  <a:solidFill>
                    <a:srgbClr val="F8DCDE"/>
                  </a:solidFill>
                  <a:latin typeface="Abril Fatface"/>
                </a:rPr>
                <a:t>Introduction</a:t>
              </a:r>
            </a:p>
          </p:txBody>
        </p:sp>
        <p:sp>
          <p:nvSpPr>
            <p:cNvPr id="6" name="AutoShape 6"/>
            <p:cNvSpPr/>
            <p:nvPr/>
          </p:nvSpPr>
          <p:spPr>
            <a:xfrm>
              <a:off x="0" y="0"/>
              <a:ext cx="508000" cy="203200"/>
            </a:xfrm>
            <a:prstGeom prst="rect">
              <a:avLst/>
            </a:prstGeom>
            <a:solidFill>
              <a:srgbClr val="F8DCDE"/>
            </a:solidFill>
          </p:spPr>
        </p:sp>
      </p:grpSp>
      <p:pic>
        <p:nvPicPr>
          <p:cNvPr id="7" name="Picture 7"/>
          <p:cNvPicPr>
            <a:picLocks noChangeAspect="1"/>
          </p:cNvPicPr>
          <p:nvPr/>
        </p:nvPicPr>
        <p:blipFill>
          <a:blip r:embed="rId3"/>
          <a:srcRect/>
          <a:stretch>
            <a:fillRect/>
          </a:stretch>
        </p:blipFill>
        <p:spPr>
          <a:xfrm>
            <a:off x="11714656" y="5173676"/>
            <a:ext cx="6388418" cy="3597478"/>
          </a:xfrm>
          <a:prstGeom prst="rect">
            <a:avLst/>
          </a:prstGeom>
          <a:ln>
            <a:noFill/>
          </a:ln>
          <a:effectLst>
            <a:softEdge rad="112500"/>
          </a:effectLst>
        </p:spPr>
      </p:pic>
      <p:sp>
        <p:nvSpPr>
          <p:cNvPr id="8" name="TextBox 8"/>
          <p:cNvSpPr txBox="1"/>
          <p:nvPr/>
        </p:nvSpPr>
        <p:spPr>
          <a:xfrm>
            <a:off x="471912" y="1478402"/>
            <a:ext cx="11242744" cy="7155805"/>
          </a:xfrm>
          <a:prstGeom prst="rect">
            <a:avLst/>
          </a:prstGeom>
        </p:spPr>
        <p:txBody>
          <a:bodyPr lIns="0" tIns="0" rIns="0" bIns="0" rtlCol="0" anchor="t">
            <a:spAutoFit/>
          </a:bodyPr>
          <a:lstStyle/>
          <a:p>
            <a:pPr>
              <a:lnSpc>
                <a:spcPts val="3038"/>
              </a:lnSpc>
            </a:pPr>
            <a:r>
              <a:rPr lang="en-US" sz="2336" spc="280" dirty="0">
                <a:solidFill>
                  <a:srgbClr val="F8DCDE"/>
                </a:solidFill>
                <a:latin typeface="Montserrat Light Bold"/>
              </a:rPr>
              <a:t>A Slum situated at </a:t>
            </a:r>
            <a:r>
              <a:rPr lang="en-US" sz="2336" spc="280" dirty="0" err="1">
                <a:solidFill>
                  <a:srgbClr val="F8DCDE"/>
                </a:solidFill>
                <a:latin typeface="Montserrat Light Bold"/>
              </a:rPr>
              <a:t>Anand</a:t>
            </a:r>
            <a:r>
              <a:rPr lang="en-US" sz="2336" spc="280" dirty="0">
                <a:solidFill>
                  <a:srgbClr val="F8DCDE"/>
                </a:solidFill>
                <a:latin typeface="Montserrat Light Bold"/>
              </a:rPr>
              <a:t> Parbat, </a:t>
            </a:r>
            <a:r>
              <a:rPr lang="en-US" sz="2336" spc="280" dirty="0" err="1">
                <a:solidFill>
                  <a:srgbClr val="F8DCDE"/>
                </a:solidFill>
                <a:latin typeface="Montserrat Light Bold"/>
              </a:rPr>
              <a:t>Shadipur</a:t>
            </a:r>
            <a:r>
              <a:rPr lang="en-US" sz="2336" spc="280" dirty="0">
                <a:solidFill>
                  <a:srgbClr val="F8DCDE"/>
                </a:solidFill>
                <a:latin typeface="Montserrat Light Bold"/>
              </a:rPr>
              <a:t> is home to about</a:t>
            </a:r>
          </a:p>
          <a:p>
            <a:pPr>
              <a:lnSpc>
                <a:spcPts val="3038"/>
              </a:lnSpc>
            </a:pPr>
            <a:endParaRPr lang="en-US" sz="2336" spc="280" dirty="0">
              <a:solidFill>
                <a:srgbClr val="F8DCDE"/>
              </a:solidFill>
              <a:latin typeface="Montserrat Light Bold"/>
            </a:endParaRPr>
          </a:p>
          <a:p>
            <a:r>
              <a:rPr lang="en-US" sz="2000" spc="112" dirty="0">
                <a:solidFill>
                  <a:srgbClr val="F8DCDE"/>
                </a:solidFill>
                <a:latin typeface="Arimo Bold"/>
              </a:rPr>
              <a:t>three thousand families comprising a community of</a:t>
            </a:r>
          </a:p>
          <a:p>
            <a:endParaRPr lang="en-US" sz="2000" spc="112" dirty="0">
              <a:solidFill>
                <a:srgbClr val="F8DCDE"/>
              </a:solidFill>
              <a:latin typeface="Arimo Bold"/>
            </a:endParaRPr>
          </a:p>
          <a:p>
            <a:r>
              <a:rPr lang="en-US" sz="2000" spc="112" dirty="0">
                <a:solidFill>
                  <a:srgbClr val="F8DCDE"/>
                </a:solidFill>
                <a:latin typeface="Arimo Bold"/>
              </a:rPr>
              <a:t>puppeteers, singers, magicians, musicians, dancers and a</a:t>
            </a:r>
          </a:p>
          <a:p>
            <a:endParaRPr lang="en-US" sz="2000" spc="112" dirty="0">
              <a:solidFill>
                <a:srgbClr val="F8DCDE"/>
              </a:solidFill>
              <a:latin typeface="Arimo Bold"/>
            </a:endParaRPr>
          </a:p>
          <a:p>
            <a:r>
              <a:rPr lang="en-US" sz="2000" spc="112" dirty="0">
                <a:solidFill>
                  <a:srgbClr val="F8DCDE"/>
                </a:solidFill>
                <a:latin typeface="Arimo Bold"/>
              </a:rPr>
              <a:t>variety of other performers who were living in </a:t>
            </a:r>
            <a:r>
              <a:rPr lang="en-US" sz="2000" spc="112" dirty="0" err="1">
                <a:solidFill>
                  <a:srgbClr val="F8DCDE"/>
                </a:solidFill>
                <a:latin typeface="Arimo Bold"/>
              </a:rPr>
              <a:t>Kathputali</a:t>
            </a:r>
            <a:endParaRPr lang="en-US" sz="2000" spc="112" dirty="0">
              <a:solidFill>
                <a:srgbClr val="F8DCDE"/>
              </a:solidFill>
              <a:latin typeface="Arimo Bold"/>
            </a:endParaRPr>
          </a:p>
          <a:p>
            <a:endParaRPr lang="en-US" sz="2000" spc="112" dirty="0">
              <a:solidFill>
                <a:srgbClr val="F8DCDE"/>
              </a:solidFill>
              <a:latin typeface="Arimo Bold"/>
            </a:endParaRPr>
          </a:p>
          <a:p>
            <a:r>
              <a:rPr lang="en-US" sz="2000" spc="112" dirty="0">
                <a:solidFill>
                  <a:srgbClr val="F8DCDE"/>
                </a:solidFill>
                <a:latin typeface="Arimo Bold"/>
              </a:rPr>
              <a:t>Colony in </a:t>
            </a:r>
            <a:r>
              <a:rPr lang="en-US" sz="2000" spc="112" dirty="0" err="1">
                <a:solidFill>
                  <a:srgbClr val="F8DCDE"/>
                </a:solidFill>
                <a:latin typeface="Arimo Bold"/>
              </a:rPr>
              <a:t>Shadipur</a:t>
            </a:r>
            <a:r>
              <a:rPr lang="en-US" sz="2000" spc="112" dirty="0">
                <a:solidFill>
                  <a:srgbClr val="F8DCDE"/>
                </a:solidFill>
                <a:latin typeface="Arimo Bold"/>
              </a:rPr>
              <a:t> Depot since 1950 and are now waiting</a:t>
            </a:r>
          </a:p>
          <a:p>
            <a:endParaRPr lang="en-US" sz="2000" spc="112" dirty="0">
              <a:solidFill>
                <a:srgbClr val="F8DCDE"/>
              </a:solidFill>
              <a:latin typeface="Arimo Bold"/>
            </a:endParaRPr>
          </a:p>
          <a:p>
            <a:r>
              <a:rPr lang="en-US" sz="2000" spc="112" dirty="0">
                <a:solidFill>
                  <a:srgbClr val="F8DCDE"/>
                </a:solidFill>
                <a:latin typeface="Arimo Bold"/>
              </a:rPr>
              <a:t>for their homes to be reconstructed at </a:t>
            </a:r>
            <a:r>
              <a:rPr lang="en-US" sz="2000" spc="112" dirty="0" err="1">
                <a:solidFill>
                  <a:srgbClr val="F8DCDE"/>
                </a:solidFill>
                <a:latin typeface="Arimo Bold"/>
              </a:rPr>
              <a:t>Kathputali</a:t>
            </a:r>
            <a:r>
              <a:rPr lang="en-US" sz="2000" spc="112" dirty="0">
                <a:solidFill>
                  <a:srgbClr val="F8DCDE"/>
                </a:solidFill>
                <a:latin typeface="Arimo Bold"/>
              </a:rPr>
              <a:t> Colony.</a:t>
            </a:r>
          </a:p>
          <a:p>
            <a:endParaRPr lang="en-US" sz="2000" spc="112" dirty="0">
              <a:solidFill>
                <a:srgbClr val="F8DCDE"/>
              </a:solidFill>
              <a:latin typeface="Arimo Bold"/>
            </a:endParaRPr>
          </a:p>
          <a:p>
            <a:r>
              <a:rPr lang="en-US" sz="2000" spc="112" dirty="0">
                <a:solidFill>
                  <a:srgbClr val="F8DCDE"/>
                </a:solidFill>
                <a:latin typeface="Arimo Bold"/>
              </a:rPr>
              <a:t>In 2010, Government of Delhi initiated the redevelopment</a:t>
            </a:r>
          </a:p>
          <a:p>
            <a:endParaRPr lang="en-US" sz="2000" spc="112" dirty="0">
              <a:solidFill>
                <a:srgbClr val="F8DCDE"/>
              </a:solidFill>
              <a:latin typeface="Arimo Bold"/>
            </a:endParaRPr>
          </a:p>
          <a:p>
            <a:r>
              <a:rPr lang="en-US" sz="2000" spc="112" dirty="0">
                <a:solidFill>
                  <a:srgbClr val="F8DCDE"/>
                </a:solidFill>
                <a:latin typeface="Arimo Bold"/>
              </a:rPr>
              <a:t>project of the </a:t>
            </a:r>
            <a:r>
              <a:rPr lang="en-US" sz="2000" spc="112" dirty="0" err="1">
                <a:solidFill>
                  <a:srgbClr val="F8DCDE"/>
                </a:solidFill>
                <a:latin typeface="Arimo Bold"/>
              </a:rPr>
              <a:t>Kathputali</a:t>
            </a:r>
            <a:r>
              <a:rPr lang="en-US" sz="2000" spc="112" dirty="0">
                <a:solidFill>
                  <a:srgbClr val="F8DCDE"/>
                </a:solidFill>
                <a:latin typeface="Arimo Bold"/>
              </a:rPr>
              <a:t> colony on a public - private</a:t>
            </a:r>
          </a:p>
          <a:p>
            <a:endParaRPr lang="en-US" sz="2000" spc="112" dirty="0">
              <a:solidFill>
                <a:srgbClr val="F8DCDE"/>
              </a:solidFill>
              <a:latin typeface="Arimo Bold"/>
            </a:endParaRPr>
          </a:p>
          <a:p>
            <a:r>
              <a:rPr lang="en-US" sz="2000" spc="112" dirty="0">
                <a:solidFill>
                  <a:srgbClr val="F8DCDE"/>
                </a:solidFill>
                <a:latin typeface="Arimo Bold"/>
              </a:rPr>
              <a:t>partnership basis. The contract was granted to </a:t>
            </a:r>
            <a:r>
              <a:rPr lang="en-US" sz="2000" spc="112" dirty="0" err="1">
                <a:solidFill>
                  <a:srgbClr val="F8DCDE"/>
                </a:solidFill>
                <a:latin typeface="Arimo Bold"/>
              </a:rPr>
              <a:t>Raheja</a:t>
            </a:r>
            <a:endParaRPr lang="en-US" sz="2000" spc="112" dirty="0">
              <a:solidFill>
                <a:srgbClr val="F8DCDE"/>
              </a:solidFill>
              <a:latin typeface="Arimo Bold"/>
            </a:endParaRPr>
          </a:p>
          <a:p>
            <a:endParaRPr lang="en-US" sz="2000" spc="112" dirty="0">
              <a:solidFill>
                <a:srgbClr val="F8DCDE"/>
              </a:solidFill>
              <a:latin typeface="Arimo Bold"/>
            </a:endParaRPr>
          </a:p>
          <a:p>
            <a:r>
              <a:rPr lang="en-US" sz="2000" spc="112" dirty="0">
                <a:solidFill>
                  <a:srgbClr val="F8DCDE"/>
                </a:solidFill>
                <a:latin typeface="Arimo Bold"/>
              </a:rPr>
              <a:t>Developers. As per the plan, 2800 flats will be built in 10</a:t>
            </a:r>
          </a:p>
          <a:p>
            <a:pPr>
              <a:lnSpc>
                <a:spcPts val="3038"/>
              </a:lnSpc>
            </a:pPr>
            <a:endParaRPr lang="en-US" sz="2000" spc="112" dirty="0">
              <a:solidFill>
                <a:srgbClr val="F8DCDE"/>
              </a:solidFill>
              <a:latin typeface="Arimo Bold"/>
            </a:endParaRPr>
          </a:p>
          <a:p>
            <a:pPr>
              <a:lnSpc>
                <a:spcPts val="3038"/>
              </a:lnSpc>
            </a:pPr>
            <a:r>
              <a:rPr lang="en-US" sz="2000" spc="112" dirty="0">
                <a:solidFill>
                  <a:srgbClr val="F8DCDE"/>
                </a:solidFill>
                <a:latin typeface="Arimo Bold"/>
              </a:rPr>
              <a:t>story buildings on 5.2 hectares.</a:t>
            </a:r>
          </a:p>
        </p:txBody>
      </p:sp>
      <p:sp>
        <p:nvSpPr>
          <p:cNvPr id="9" name="TextBox 9"/>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F8DCDE"/>
                </a:solidFill>
                <a:latin typeface="Abril Fatface"/>
              </a:rPr>
              <a:t>03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DCDE"/>
        </a:solidFill>
        <a:effectLst/>
      </p:bgPr>
    </p:bg>
    <p:spTree>
      <p:nvGrpSpPr>
        <p:cNvPr id="1" name=""/>
        <p:cNvGrpSpPr/>
        <p:nvPr/>
      </p:nvGrpSpPr>
      <p:grpSpPr>
        <a:xfrm>
          <a:off x="0" y="0"/>
          <a:ext cx="0" cy="0"/>
          <a:chOff x="0" y="0"/>
          <a:chExt cx="0" cy="0"/>
        </a:xfrm>
      </p:grpSpPr>
      <p:sp>
        <p:nvSpPr>
          <p:cNvPr id="2" name="AutoShape 2"/>
          <p:cNvSpPr/>
          <p:nvPr/>
        </p:nvSpPr>
        <p:spPr>
          <a:xfrm>
            <a:off x="2184803" y="9411745"/>
            <a:ext cx="15074497" cy="51250"/>
          </a:xfrm>
          <a:prstGeom prst="rect">
            <a:avLst/>
          </a:prstGeom>
          <a:solidFill>
            <a:srgbClr val="3D4E62"/>
          </a:solidFill>
        </p:spPr>
      </p:sp>
      <p:sp>
        <p:nvSpPr>
          <p:cNvPr id="3" name="TextBox 3"/>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3D4E62"/>
                </a:solidFill>
                <a:latin typeface="Abril Fatface"/>
              </a:rPr>
              <a:t>04</a:t>
            </a:r>
          </a:p>
        </p:txBody>
      </p:sp>
      <p:sp>
        <p:nvSpPr>
          <p:cNvPr id="4" name="TextBox 4"/>
          <p:cNvSpPr txBox="1"/>
          <p:nvPr/>
        </p:nvSpPr>
        <p:spPr>
          <a:xfrm>
            <a:off x="1676400" y="266701"/>
            <a:ext cx="7696200" cy="1154162"/>
          </a:xfrm>
          <a:prstGeom prst="rect">
            <a:avLst/>
          </a:prstGeom>
        </p:spPr>
        <p:txBody>
          <a:bodyPr wrap="square" lIns="0" tIns="0" rIns="0" bIns="0" rtlCol="0" anchor="t">
            <a:spAutoFit/>
          </a:bodyPr>
          <a:lstStyle/>
          <a:p>
            <a:pPr>
              <a:lnSpc>
                <a:spcPts val="8980"/>
              </a:lnSpc>
            </a:pPr>
            <a:r>
              <a:rPr lang="en-US" sz="7483" spc="-74" dirty="0" smtClean="0">
                <a:solidFill>
                  <a:srgbClr val="3D4E62"/>
                </a:solidFill>
                <a:latin typeface="Abril Fatface"/>
              </a:rPr>
              <a:t>Offline </a:t>
            </a:r>
            <a:r>
              <a:rPr lang="en-US" sz="7483" spc="-74" dirty="0">
                <a:solidFill>
                  <a:srgbClr val="3D4E62"/>
                </a:solidFill>
                <a:latin typeface="Abril Fatface"/>
              </a:rPr>
              <a:t>Education</a:t>
            </a:r>
          </a:p>
        </p:txBody>
      </p:sp>
      <p:sp>
        <p:nvSpPr>
          <p:cNvPr id="5" name="TextBox 5"/>
          <p:cNvSpPr txBox="1"/>
          <p:nvPr/>
        </p:nvSpPr>
        <p:spPr>
          <a:xfrm>
            <a:off x="1451402" y="1674817"/>
            <a:ext cx="13937024" cy="4732065"/>
          </a:xfrm>
          <a:prstGeom prst="rect">
            <a:avLst/>
          </a:prstGeom>
        </p:spPr>
        <p:txBody>
          <a:bodyPr lIns="0" tIns="0" rIns="0" bIns="0" rtlCol="0" anchor="t">
            <a:spAutoFit/>
          </a:bodyPr>
          <a:lstStyle/>
          <a:p>
            <a:pPr>
              <a:lnSpc>
                <a:spcPts val="4053"/>
              </a:lnSpc>
            </a:pPr>
            <a:r>
              <a:rPr lang="en-US" sz="2800" spc="374" dirty="0">
                <a:solidFill>
                  <a:srgbClr val="000000"/>
                </a:solidFill>
                <a:latin typeface="Montserrat Light"/>
              </a:rPr>
              <a:t>THE NATIONAL SERVICE SCHEME, JANKI DEVI MEMORIAL COLLEGE AIMS AT PROVIDING FREE EDUCATION TO THE CHILDREN LIVING IN OUR ADOPTED  SLUM SITUATED AT ANAND PARBAT, SHADIPUR IN COLLABORATION WITH KALAKAR TRUST.</a:t>
            </a:r>
          </a:p>
          <a:p>
            <a:pPr>
              <a:lnSpc>
                <a:spcPts val="4053"/>
              </a:lnSpc>
            </a:pPr>
            <a:r>
              <a:rPr lang="en-US" sz="2000" spc="149" dirty="0">
                <a:solidFill>
                  <a:srgbClr val="000000"/>
                </a:solidFill>
                <a:latin typeface="Arimo"/>
              </a:rPr>
              <a:t>Keeping this in mind our volunteers, under </a:t>
            </a:r>
            <a:r>
              <a:rPr lang="en-US" sz="2000" spc="149" dirty="0" smtClean="0">
                <a:solidFill>
                  <a:srgbClr val="000000"/>
                </a:solidFill>
                <a:latin typeface="Arimo"/>
              </a:rPr>
              <a:t>the Project </a:t>
            </a:r>
            <a:r>
              <a:rPr lang="en-US" sz="2000" spc="149" dirty="0">
                <a:solidFill>
                  <a:srgbClr val="000000"/>
                </a:solidFill>
                <a:latin typeface="Arimo"/>
              </a:rPr>
              <a:t>NEEV started by NSS JDMC , are providing </a:t>
            </a:r>
            <a:r>
              <a:rPr lang="en-US" sz="2000" spc="149" dirty="0" smtClean="0">
                <a:solidFill>
                  <a:srgbClr val="000000"/>
                </a:solidFill>
                <a:latin typeface="Arimo"/>
              </a:rPr>
              <a:t>free </a:t>
            </a:r>
            <a:r>
              <a:rPr lang="en-US" sz="2000" spc="149" dirty="0">
                <a:solidFill>
                  <a:srgbClr val="000000"/>
                </a:solidFill>
                <a:latin typeface="Arimo"/>
              </a:rPr>
              <a:t>education to the  slum children for 2 hours, </a:t>
            </a:r>
            <a:r>
              <a:rPr lang="en-US" sz="2000" spc="149" dirty="0" smtClean="0">
                <a:solidFill>
                  <a:srgbClr val="000000"/>
                </a:solidFill>
                <a:latin typeface="Arimo"/>
              </a:rPr>
              <a:t>6 </a:t>
            </a:r>
            <a:r>
              <a:rPr lang="en-US" sz="2000" spc="149" dirty="0">
                <a:solidFill>
                  <a:srgbClr val="000000"/>
                </a:solidFill>
                <a:latin typeface="Arimo"/>
              </a:rPr>
              <a:t>days per week  which includes </a:t>
            </a:r>
            <a:r>
              <a:rPr lang="en-US" sz="2000" spc="149" dirty="0" err="1">
                <a:solidFill>
                  <a:srgbClr val="000000"/>
                </a:solidFill>
                <a:latin typeface="Arimo"/>
              </a:rPr>
              <a:t>Maths</a:t>
            </a:r>
            <a:r>
              <a:rPr lang="en-US" sz="2000" spc="149" dirty="0">
                <a:solidFill>
                  <a:srgbClr val="000000"/>
                </a:solidFill>
                <a:latin typeface="Arimo"/>
              </a:rPr>
              <a:t>, Science, Social Studies, Spoken English, </a:t>
            </a:r>
            <a:r>
              <a:rPr lang="en-US" sz="2000" spc="149" dirty="0" err="1">
                <a:solidFill>
                  <a:srgbClr val="000000"/>
                </a:solidFill>
                <a:latin typeface="Arimo"/>
              </a:rPr>
              <a:t>hindi</a:t>
            </a:r>
            <a:r>
              <a:rPr lang="en-US" sz="2000" spc="149" dirty="0">
                <a:solidFill>
                  <a:srgbClr val="000000"/>
                </a:solidFill>
                <a:latin typeface="Arimo"/>
              </a:rPr>
              <a:t> and also awareness on current </a:t>
            </a:r>
            <a:r>
              <a:rPr lang="en-US" sz="2000" spc="149" dirty="0" err="1">
                <a:solidFill>
                  <a:srgbClr val="000000"/>
                </a:solidFill>
                <a:latin typeface="Arimo"/>
              </a:rPr>
              <a:t>topics.We</a:t>
            </a:r>
            <a:r>
              <a:rPr lang="en-US" sz="2000" spc="149" dirty="0">
                <a:solidFill>
                  <a:srgbClr val="000000"/>
                </a:solidFill>
                <a:latin typeface="Arimo"/>
              </a:rPr>
              <a:t> don’t teach them on </a:t>
            </a:r>
            <a:r>
              <a:rPr lang="en-US" sz="2000" spc="149" dirty="0" err="1" smtClean="0">
                <a:solidFill>
                  <a:srgbClr val="000000"/>
                </a:solidFill>
                <a:latin typeface="Arimo"/>
              </a:rPr>
              <a:t>sundays</a:t>
            </a:r>
            <a:r>
              <a:rPr lang="en-US" sz="2000" spc="149" dirty="0" smtClean="0">
                <a:solidFill>
                  <a:srgbClr val="000000"/>
                </a:solidFill>
                <a:latin typeface="Arimo"/>
              </a:rPr>
              <a:t>.</a:t>
            </a:r>
            <a:endParaRPr lang="en-US" sz="2000" spc="149" dirty="0">
              <a:solidFill>
                <a:srgbClr val="000000"/>
              </a:solidFill>
              <a:latin typeface="Arimo"/>
            </a:endParaRPr>
          </a:p>
          <a:p>
            <a:pPr>
              <a:lnSpc>
                <a:spcPts val="4053"/>
              </a:lnSpc>
            </a:pPr>
            <a:endParaRPr lang="en-US" sz="1247" spc="149" dirty="0">
              <a:solidFill>
                <a:srgbClr val="000000"/>
              </a:solidFill>
              <a:latin typeface="Arimo"/>
            </a:endParaRPr>
          </a:p>
        </p:txBody>
      </p:sp>
      <p:sp>
        <p:nvSpPr>
          <p:cNvPr id="6" name="AutoShape 6"/>
          <p:cNvSpPr/>
          <p:nvPr/>
        </p:nvSpPr>
        <p:spPr>
          <a:xfrm>
            <a:off x="712364" y="1866900"/>
            <a:ext cx="323263" cy="172366"/>
          </a:xfrm>
          <a:prstGeom prst="rect">
            <a:avLst/>
          </a:prstGeom>
          <a:solidFill>
            <a:srgbClr val="3D4E62"/>
          </a:solidFill>
        </p:spPr>
      </p:sp>
      <p:pic>
        <p:nvPicPr>
          <p:cNvPr id="3074" name="Picture 2" descr="https://lh3.googleusercontent.com/pR9SqZWdliW7UmFntekKkMq9dEMGV4KBxSNbzleQTMPzJEK9c_Z_b1T9tLUt2eJEkRvfkivzeED7NcO15SIV0LTP0fxhG9hCuZHZdKnGdjPHcnWOpoCYlgq9XLX6YzHFewrS0bbB_mev5_vRbhyn8mMieftGWVy2uHLDegqGFO046czRyfUdouImzbaPJVyWgm5hYMxcDeZml9F7dZG0sxBhceuBkPT9qTwXl85iVJIJZfBCvYxMbCqrDBa-zlCz2tdgFYz8JjundU7lh6L0BeJV9HjX4lGpEkvxzCKHDS7pa2JOm7FlH_56IKEVWs8zCQAi_HEisJdsQ2oaKWOjoOM98MGChSO2TdFaRU9hPvjBMUsx-ZoSG1HL2J3V4Hpv6sKVHLgcrvhY24AdFzO7MKaxlfBbD19n5rjZs1XTH47Yrq2b3EvRzQPBP9o8gKlDOX1AQRQX9S3FIDKyT914yDZwtpzP5IzHoevcJTGOtzrS56TWtb7nOGvnOMlmQbB_WYaMUVS0O2p7Hi11TGLpT8WdDjq4glCAVJDk8jL4s2xvVlU7zAG29NT_BvN1Rq3do_UfaqruKsw8DXlckWBumTABeyZNItgobJFFsP-UPYN-YG--rrZzmv8LM7IgYtM1hmA6dVokbHaYLR4ZgM7RWHkww4c7OAJDDUT9tRiTdM8J5MlcGdzuvoaWXbG2IacaylkZWXXcMdKe5ie_68SCYuq0_hsWDoMYA5LtrKfoa4L_rpi3O2w4ALvnWQjJI2OJbq0n6Is2IQrdQ3071INkdRkSOTlQzhfkwirulA4hA-w8tnlxDU_XZqd4Nufn7IFE_sHTKzUU2sH0ItzlsJ_qRskCN3aDzX9IUpWbkajmXw9DEmHEiXGPrK9k60CXSCUa0-eWcnQXWUqJohkUJzdESgD4-cGmebZJdinJMlKiciRfZg=w993-h657-no?authuser=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0909" y="5829300"/>
            <a:ext cx="5618391" cy="33502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D4E62"/>
        </a:solidFill>
        <a:effectLst/>
      </p:bgPr>
    </p:bg>
    <p:spTree>
      <p:nvGrpSpPr>
        <p:cNvPr id="1" name=""/>
        <p:cNvGrpSpPr/>
        <p:nvPr/>
      </p:nvGrpSpPr>
      <p:grpSpPr>
        <a:xfrm>
          <a:off x="0" y="0"/>
          <a:ext cx="0" cy="0"/>
          <a:chOff x="0" y="0"/>
          <a:chExt cx="0" cy="0"/>
        </a:xfrm>
      </p:grpSpPr>
      <p:sp>
        <p:nvSpPr>
          <p:cNvPr id="2" name="TextBox 2"/>
          <p:cNvSpPr txBox="1"/>
          <p:nvPr/>
        </p:nvSpPr>
        <p:spPr>
          <a:xfrm>
            <a:off x="381000" y="1028700"/>
            <a:ext cx="16872708" cy="4757713"/>
          </a:xfrm>
          <a:prstGeom prst="rect">
            <a:avLst/>
          </a:prstGeom>
        </p:spPr>
        <p:txBody>
          <a:bodyPr lIns="0" tIns="0" rIns="0" bIns="0" rtlCol="0" anchor="t">
            <a:spAutoFit/>
          </a:bodyPr>
          <a:lstStyle/>
          <a:p>
            <a:pPr marL="878581" lvl="1" indent="-439290">
              <a:lnSpc>
                <a:spcPts val="5290"/>
              </a:lnSpc>
              <a:buFont typeface="Arial"/>
              <a:buChar char="•"/>
            </a:pPr>
            <a:r>
              <a:rPr lang="en-US" sz="4069" spc="488" dirty="0" smtClean="0">
                <a:solidFill>
                  <a:srgbClr val="F8DCDE"/>
                </a:solidFill>
                <a:latin typeface="Montserrat Light"/>
              </a:rPr>
              <a:t>We provide </a:t>
            </a:r>
            <a:r>
              <a:rPr lang="en-US" sz="4069" spc="488" dirty="0">
                <a:solidFill>
                  <a:srgbClr val="F8DCDE"/>
                </a:solidFill>
                <a:latin typeface="Montserrat Light"/>
              </a:rPr>
              <a:t>them with education and social awareness regarding different topics like </a:t>
            </a:r>
            <a:r>
              <a:rPr lang="en-US" sz="4069" spc="488" dirty="0" err="1">
                <a:solidFill>
                  <a:srgbClr val="F8DCDE"/>
                </a:solidFill>
                <a:latin typeface="Montserrat Light"/>
              </a:rPr>
              <a:t>covid</a:t>
            </a:r>
            <a:r>
              <a:rPr lang="en-US" sz="4069" spc="488" dirty="0">
                <a:solidFill>
                  <a:srgbClr val="F8DCDE"/>
                </a:solidFill>
                <a:latin typeface="Montserrat Light"/>
              </a:rPr>
              <a:t> - 19, social distancing, menstruation, health and hygiene, etc</a:t>
            </a:r>
            <a:r>
              <a:rPr lang="en-US" sz="4069" spc="488" dirty="0" smtClean="0">
                <a:solidFill>
                  <a:srgbClr val="F8DCDE"/>
                </a:solidFill>
                <a:latin typeface="Montserrat Light"/>
              </a:rPr>
              <a:t>.</a:t>
            </a:r>
          </a:p>
          <a:p>
            <a:pPr marL="439291" lvl="1">
              <a:lnSpc>
                <a:spcPts val="5290"/>
              </a:lnSpc>
            </a:pPr>
            <a:endParaRPr lang="en-US" sz="4069" spc="488" dirty="0">
              <a:solidFill>
                <a:srgbClr val="F8DCDE"/>
              </a:solidFill>
              <a:latin typeface="Montserrat Light"/>
            </a:endParaRPr>
          </a:p>
          <a:p>
            <a:pPr marL="878581" lvl="1" indent="-439290">
              <a:lnSpc>
                <a:spcPts val="5290"/>
              </a:lnSpc>
              <a:buFont typeface="Arial"/>
              <a:buChar char="•"/>
            </a:pPr>
            <a:r>
              <a:rPr lang="en-US" sz="4069" spc="488" dirty="0">
                <a:solidFill>
                  <a:srgbClr val="F8DCDE"/>
                </a:solidFill>
                <a:latin typeface="Montserrat Light"/>
              </a:rPr>
              <a:t>Improve vocabulary of students in Hindi and English.</a:t>
            </a:r>
          </a:p>
        </p:txBody>
      </p:sp>
      <p:sp>
        <p:nvSpPr>
          <p:cNvPr id="3" name="TextBox 3"/>
          <p:cNvSpPr txBox="1"/>
          <p:nvPr/>
        </p:nvSpPr>
        <p:spPr>
          <a:xfrm>
            <a:off x="707646" y="9105900"/>
            <a:ext cx="845404" cy="405765"/>
          </a:xfrm>
          <a:prstGeom prst="rect">
            <a:avLst/>
          </a:prstGeom>
        </p:spPr>
        <p:txBody>
          <a:bodyPr lIns="0" tIns="0" rIns="0" bIns="0" rtlCol="0" anchor="t">
            <a:spAutoFit/>
          </a:bodyPr>
          <a:lstStyle/>
          <a:p>
            <a:pPr algn="r">
              <a:lnSpc>
                <a:spcPts val="3359"/>
              </a:lnSpc>
            </a:pPr>
            <a:r>
              <a:rPr lang="en-US" sz="2400" spc="144" dirty="0">
                <a:solidFill>
                  <a:srgbClr val="F8DCDE"/>
                </a:solidFill>
                <a:latin typeface="Abril Fatface"/>
              </a:rPr>
              <a:t>05</a:t>
            </a:r>
          </a:p>
        </p:txBody>
      </p:sp>
      <p:sp>
        <p:nvSpPr>
          <p:cNvPr id="4" name="AutoShape 4"/>
          <p:cNvSpPr/>
          <p:nvPr/>
        </p:nvSpPr>
        <p:spPr>
          <a:xfrm>
            <a:off x="2057400" y="9247909"/>
            <a:ext cx="12915900" cy="51250"/>
          </a:xfrm>
          <a:prstGeom prst="rect">
            <a:avLst/>
          </a:prstGeom>
          <a:solidFill>
            <a:srgbClr val="F8DCDE"/>
          </a:solidFill>
        </p:spPr>
      </p:sp>
      <p:pic>
        <p:nvPicPr>
          <p:cNvPr id="2052" name="Picture 4" descr="https://lh3.googleusercontent.com/J15nOI4I0C31lAOkt4fpjnN4hJYEWOXIA6aj9pj1k3g_QvPq1YI_pJdUndulBnACg1upUMgQ3NGfFhGL7RzbTr88CL1CVP7iL8hA6qbNU-qjnMkAyVujwdlqLhQi3hubJE2EpW4XSBnCp4P47u2YKp98oB8eSAxfVBNyL2CpV-0siwJ_KloO3SeYh2E5n4ZMixtfUdXDjL2vIX7kyFsI_w3VRWBE_jEGv4CjhuYf6xZSMPgPOb-uUlBqSqiAlpHlJHk1z11S4DJNpmXedc5z9qH4_Ax-QVRZ6BbTGN7IciVpHLUYEtPOxwPxIbkWUhzqi-7BkefnLLIeLE7QByA55FldyXLipXF96-Osjq7iIdy7-YuwUm4bhrqDaF5gqqO-fX7Jc6HGpe_CzHnocotmN_L3kIFwIE2EAykdGgMAwUbFLw4wBQTHeILOvYTlssElpoRHQ-s_AaE4Fp8NDsSGWyLBkzs6IHUBFNzYWJ5kEI_yryntXKcq40XpQZZ9X09FnLG8UahN72lHrhaM_SrQSAy9Z5AxrOnN3PYAUUzog4I7OuhrrVvtxEGVyi6TbjLnsYLpKNcwIju5svv5rrk-jX1T7b4rvGkVBUVL7Cq8tdTsVHfuYm-S2tMk62M8AdMPpjm-3ESbj-nF5WxWpepds8LkaIMX0rwZPy5dWVpGTS4cF34tupDVO3OEJb3m6oBKYh6fTzgSBwZb2ZxEHzqI0toztJJ5p67SWqBb9qgeWF1koTKDiGoCusovc9f1aWI54RLzMsL6wehawc3tUYS2kOszhsz8xUqneWrayptbbN8f2acF0H2Nr_es7ghaj3pPpt1q4OUP4vPBKlj_h16VykjGRPRn8SfhpQVtFoXRXSTqIB0sgcno-6x1AfNfZgV5CvD5jN98aqJ1Hsgvr6R1uZ7Yevx1Z4iHJidezOp02QZY4g=w876-h657-no?authuser=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0" y="5185976"/>
            <a:ext cx="6477000" cy="38790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DCDE"/>
        </a:solidFill>
        <a:effectLst/>
      </p:bgPr>
    </p:bg>
    <p:spTree>
      <p:nvGrpSpPr>
        <p:cNvPr id="1" name=""/>
        <p:cNvGrpSpPr/>
        <p:nvPr/>
      </p:nvGrpSpPr>
      <p:grpSpPr>
        <a:xfrm>
          <a:off x="0" y="0"/>
          <a:ext cx="0" cy="0"/>
          <a:chOff x="0" y="0"/>
          <a:chExt cx="0" cy="0"/>
        </a:xfrm>
      </p:grpSpPr>
      <p:grpSp>
        <p:nvGrpSpPr>
          <p:cNvPr id="3" name="Group 3"/>
          <p:cNvGrpSpPr/>
          <p:nvPr/>
        </p:nvGrpSpPr>
        <p:grpSpPr>
          <a:xfrm>
            <a:off x="420775" y="555069"/>
            <a:ext cx="8115300" cy="3309291"/>
            <a:chOff x="0" y="0"/>
            <a:chExt cx="10820400" cy="4412388"/>
          </a:xfrm>
        </p:grpSpPr>
        <p:sp>
          <p:nvSpPr>
            <p:cNvPr id="4" name="TextBox 4"/>
            <p:cNvSpPr txBox="1"/>
            <p:nvPr/>
          </p:nvSpPr>
          <p:spPr>
            <a:xfrm>
              <a:off x="0" y="0"/>
              <a:ext cx="10820400" cy="3441586"/>
            </a:xfrm>
            <a:prstGeom prst="rect">
              <a:avLst/>
            </a:prstGeom>
          </p:spPr>
          <p:txBody>
            <a:bodyPr lIns="0" tIns="0" rIns="0" bIns="0" rtlCol="0" anchor="t">
              <a:spAutoFit/>
            </a:bodyPr>
            <a:lstStyle/>
            <a:p>
              <a:pPr>
                <a:lnSpc>
                  <a:spcPts val="10162"/>
                </a:lnSpc>
              </a:pPr>
              <a:r>
                <a:rPr lang="en-US" sz="8468" spc="-84">
                  <a:solidFill>
                    <a:srgbClr val="3D4E62"/>
                  </a:solidFill>
                  <a:latin typeface="Abril Fatface"/>
                </a:rPr>
                <a:t>Glimpses of our work</a:t>
              </a:r>
            </a:p>
          </p:txBody>
        </p:sp>
        <p:sp>
          <p:nvSpPr>
            <p:cNvPr id="5" name="AutoShape 5"/>
            <p:cNvSpPr/>
            <p:nvPr/>
          </p:nvSpPr>
          <p:spPr>
            <a:xfrm>
              <a:off x="0" y="4173379"/>
              <a:ext cx="597522" cy="239009"/>
            </a:xfrm>
            <a:prstGeom prst="rect">
              <a:avLst/>
            </a:prstGeom>
            <a:solidFill>
              <a:srgbClr val="3D4E62"/>
            </a:solidFill>
          </p:spPr>
        </p:sp>
      </p:grpSp>
      <p:sp>
        <p:nvSpPr>
          <p:cNvPr id="6" name="AutoShape 6"/>
          <p:cNvSpPr/>
          <p:nvPr/>
        </p:nvSpPr>
        <p:spPr>
          <a:xfrm>
            <a:off x="2184803" y="9411745"/>
            <a:ext cx="15074497" cy="51250"/>
          </a:xfrm>
          <a:prstGeom prst="rect">
            <a:avLst/>
          </a:prstGeom>
          <a:solidFill>
            <a:srgbClr val="3D4E62"/>
          </a:solidFill>
        </p:spPr>
      </p:sp>
      <p:sp>
        <p:nvSpPr>
          <p:cNvPr id="8" name="TextBox 8"/>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3D4E62"/>
                </a:solidFill>
                <a:latin typeface="Abril Fatface"/>
              </a:rPr>
              <a:t>06</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1647" y="2670047"/>
            <a:ext cx="5105400" cy="3829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00" y="192087"/>
            <a:ext cx="4695825" cy="6261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3875" y="3688567"/>
            <a:ext cx="5699820" cy="42748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D4E62"/>
        </a:solidFill>
        <a:effectLst/>
      </p:bgPr>
    </p:bg>
    <p:spTree>
      <p:nvGrpSpPr>
        <p:cNvPr id="1" name=""/>
        <p:cNvGrpSpPr/>
        <p:nvPr/>
      </p:nvGrpSpPr>
      <p:grpSpPr>
        <a:xfrm>
          <a:off x="0" y="0"/>
          <a:ext cx="0" cy="0"/>
          <a:chOff x="0" y="0"/>
          <a:chExt cx="0" cy="0"/>
        </a:xfrm>
      </p:grpSpPr>
      <p:sp>
        <p:nvSpPr>
          <p:cNvPr id="2" name="AutoShape 2"/>
          <p:cNvSpPr/>
          <p:nvPr/>
        </p:nvSpPr>
        <p:spPr>
          <a:xfrm>
            <a:off x="2184803" y="9411745"/>
            <a:ext cx="15074497" cy="51250"/>
          </a:xfrm>
          <a:prstGeom prst="rect">
            <a:avLst/>
          </a:prstGeom>
          <a:solidFill>
            <a:srgbClr val="F8DCDE"/>
          </a:solidFill>
        </p:spPr>
      </p:sp>
      <p:sp>
        <p:nvSpPr>
          <p:cNvPr id="7" name="TextBox 7"/>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F8DCDE"/>
                </a:solidFill>
                <a:latin typeface="Abril Fatface"/>
              </a:rPr>
              <a:t>07</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400" y="571500"/>
            <a:ext cx="4913962" cy="31741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7600" y="561110"/>
            <a:ext cx="5715000" cy="31845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descr="https://lh3.googleusercontent.com/pR9SqZWdliW7UmFntekKkMq9dEMGV4KBxSNbzleQTMPzJEK9c_Z_b1T9tLUt2eJEkRvfkivzeED7NcO15SIV0LTP0fxhG9hCuZHZdKnGdjPHcnWOpoCYlgq9XLX6YzHFewrS0bbB_mev5_vRbhyn8mMieftGWVy2uHLDegqGFO046czRyfUdouImzbaPJVyWgm5hYMxcDeZml9F7dZG0sxBhceuBkPT9qTwXl85iVJIJZfBCvYxMbCqrDBa-zlCz2tdgFYz8JjundU7lh6L0BeJV9HjX4lGpEkvxzCKHDS7pa2JOm7FlH_56IKEVWs8zCQAi_HEisJdsQ2oaKWOjoOM98MGChSO2TdFaRU9hPvjBMUsx-ZoSG1HL2J3V4Hpv6sKVHLgcrvhY24AdFzO7MKaxlfBbD19n5rjZs1XTH47Yrq2b3EvRzQPBP9o8gKlDOX1AQRQX9S3FIDKyT914yDZwtpzP5IzHoevcJTGOtzrS56TWtb7nOGvnOMlmQbB_WYaMUVS0O2p7Hi11TGLpT8WdDjq4glCAVJDk8jL4s2xvVlU7zAG29NT_BvN1Rq3do_UfaqruKsw8DXlckWBumTABeyZNItgobJFFsP-UPYN-YG--rrZzmv8LM7IgYtM1hmA6dVokbHaYLR4ZgM7RWHkww4c7OAJDDUT9tRiTdM8J5MlcGdzuvoaWXbG2IacaylkZWXXcMdKe5ie_68SCYuq0_hsWDoMYA5LtrKfoa4L_rpi3O2w4ALvnWQjJI2OJbq0n6Is2IQrdQ3071INkdRkSOTlQzhfkwirulA4hA-w8tnlxDU_XZqd4Nufn7IFE_sHTKzUU2sH0ItzlsJ_qRskCN3aDzX9IUpWbkajmXw9DEmHEiXGPrK9k60CXSCUa0-eWcnQXWUqJohkUJzdESgD4-cGmebZJdinJMlKiciRfZg=w993-h657-no?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487" y="571500"/>
            <a:ext cx="4797425" cy="31741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0" name="Picture 6" descr="https://lh3.googleusercontent.com/L1r0P9Gs0-aw0xd7tiNMpCdJqFWHuxTcxkxExqIaFojixPuR-iP24IWL7IgaZpQSieCTB6VsHF-nySFLXc_kWU3G7Lztcqg6N0fvdskaKOJDGcpDASIIsGA-eQPgkQBh_2zymbIuExCbOS2hNsVCOr6BrSDYFCRtEoXf9mnL_pqSTSipUfXJIbseZUbC88iaiBp_qctyu6z0zoyy5491Xv3FarCoa7kpIQw7wzrdI-gYW8nwXp35e6RALJf7gRFcX77BRpiLW0ylb88UORYJU7rbFfZRWeAFsSjCAZyiX1lYpbGl9mY6EZyvHHtUtwaanQVchE2rYrymfVlrT2pQSwMRNEU47BOVVCQROdcDn_STyaW3ZaYLjAPW_tPSkSdcO3Tyhut7pkZu6G17jbbpQjmexP-gpdfWxqDqfxeDI465rj8_NJUaPbfYekxef-_RNgetMg_zEenQ05msxJFRZPMcTv5d6uTVOaikul7E-fBDP3Oa7ucGEQCIDK77YqzLtnTtbzrfNdp5nS98YQOt2aDLg7GO40JUwo5lrdCnodHj3lWiafSrh7vQHIhVuLY_cZfLWu9qEFHjwLtAf02wQF0HffHQVlRuabNyCcdnEi9W8KJBxAmoGqgGMCDilGI6os1kcoWBhzso0v6XhHWcTwZOMnJo5jtDM6ak6vE2YWErkBm5thfWYYUBjxotSC7jk8beIe2jxLsqo_FFFAopl6tC5oBiEkkfOEzDTuytY289TTzMl0fwboPj5eValkqh6F8vvsxYNNN3snqG4aUAT840qDqG91MLa-hwbiazU4LzpSHdtaf-90MKodwov4j86BtU4GhXnpVk1h2cUWa7C9m57mMiq5dFxHGysgMGa_L5rPzEbu6HXO87mVuDdk46iNKOKPsrmqDQPy10T5mD1bvWJzGOokzlvLAJxUGXmtKXcA=w594-h657-no?authuser=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487" y="4229100"/>
            <a:ext cx="4797425" cy="4273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2" name="Picture 8" descr="https://lh3.googleusercontent.com/M68HT_32jWf3qg09WTzcX5qu6dKwnbyMzXAY7UMHr_Rrz6iw297sX0CcxNpireJjU-s0uyQ_II_BUloycdb2LRYr4mjuEtYVekXq0TGkK6MRFIC9Cw5pUXzPUnOYKktMKJV4NyPJeaG-BxEWcKXdSyiM8XrLjZ8FkGhopa6160G0MqrHe7gbGnWxtkKIr7QMwa5VYjPqBlO_cUOSjw0MBvaMIyTMn-rbsfMhAYFqZ7Ogo3sPmXkhGjIwHCaboRSgULEQ9mfL5q-1-BB0GqV-cOYLYf1iNysoE-K0RBDEit2KlEUVRN6rDsdIVkqFEhZvJJH4uuYHMI5oO7EqaiveY2TstRsi0J1eruRe6V1D53WoKqxorJGJAVbS6Un6hYZzfjUQXQ0vqlus9rcvVj5qeqzmPLwwBqAMkcMRW5_k6r-R73pOMkfjjiZv6lfVbOviqX0stVIxx9-TQPXv3SxosbWfrQqtPjw0y3rLP8yZ0r0aUKFObhZDBEzrVJNQUPOH1guOk3HLj4W21Rnp0eLC89fagchGvWEPhIt65QtgjJWpttAVDbts3MZGUbH-TISwhPirnUHG8TLCU9vweeTaKmeQ5vrqvaCeaBYVtlKOB4ENdnZp_3yZJk1dgQmvaCKNi36TYr2pBgwIToaIx9NT4EtdZEy4_n1RUFI9ozCOk381qlPKlRcsuL553VbHgwVf8C67IZw1xaAe7nM1zup3bNWMaM0NEiuqCMKhk3gEA9VLGX-5VagIRelWjc8vzQQlNM8V38rM-8eWJeBLVMTDsuQUgLXryk03XqTjon92Y63MIOgwd-SZ9RjDKdl3rBoaZ85Vkgach7z10NmjAuRr7q6BerFZKAgApRJlmClxF6-TjG5Np8UrG8FGVsCi4AQ-nrm1msCL_uGzxDYYFF4436UtYPPUnT6VfxHcRDFexC8mSQ=w900-h657-no?authuser=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3545" y="4229101"/>
            <a:ext cx="4927817" cy="4273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4" name="Picture 10" descr="https://lh3.googleusercontent.com/pw/AL9nZEUVNqDJd7wn6AYwkvbUStBYecpBc750jTLsadfZxpLmUPg07ICi88VBPQLKBUCBnxT_oA73detM1ZzQ4UT5YZvYG4TSC3rXc1n5kN7W6XnrFYQvLXkvKlxkK3g7atuQqQ7HdoQCJ5Bp5IAcfJYZklAed9dHnA6B_NQ9v-n0tPCaU-26QW-Nr0ExYZ0uSmq6faHlhkebFPKjJJc0XnP6m7H_uqIIyFTtwBGYhVJ1sBsRblo-EYglmpTNlnm06tuZM2Oearxs29VhQ_pRQsyuViaHMTVfBKU8Ki51PJ9sRqaotruj7TKZnb85oVeM7Dv_kfVFJN_QUAgPCasFNL_AT-m-h4c8gOMYtk2A1G936DMVaatNQqzffMa0sgFRCLPdKY59YVBfIPNgB3bSbMlXLz7ElisHHdd_Cw3lRyh7Z_k8mYFoGBzI0MkGfEPpALWAWvIUJRNk8vqTQPP7mZCQ2da3CM-PMLPTW0ipA3uAGgmuux-WH_MkGYzohTd_n2htV5TAGpOsTS2dkfjyzmAngYRRjpawtwUBvB8YypoarfFkPfUaZCptPJIojBNmkC1Vl4d0D3DjTvlo90aXt-lLt49UeCAqs0FdAJYiBkDHHxzJpPvdcCiNy3y_SLj-x1mo13LD02JTJIPw7YEJfZrddzp1pLaP2OsmumTH9brWjYKbnCsrABXzhFcBkyyv90E2EVeALArgzSnSINrcoAFsG26t07PpK_J6PIqk19WlAA4h3YI1DzcMnq0-T0Feq7ydjCbdTq08UUqHlsgLikmeo1l1prIuNjrCWnJd14mdqXGKv-i5acGUjBfRniT_uuQsESSE877SrJjGb8AJHAe_jDfc3iXmx6QcWT7jnk2z97tqRD7AhKCSeRbaHN1tyEHbD2Fi_7CeaL2d7h6uBEyL0QdvJH0frJTdjCPQF_KcQ8BZaFCJ5nu6rquY1dR1MXDfDgNGcbc=w872-h657-no?authuser=0&amp;authuser=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0361" y="4229099"/>
            <a:ext cx="5732240" cy="42730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DCDE"/>
        </a:solidFill>
        <a:effectLst/>
      </p:bgPr>
    </p:bg>
    <p:spTree>
      <p:nvGrpSpPr>
        <p:cNvPr id="1" name=""/>
        <p:cNvGrpSpPr/>
        <p:nvPr/>
      </p:nvGrpSpPr>
      <p:grpSpPr>
        <a:xfrm>
          <a:off x="0" y="0"/>
          <a:ext cx="0" cy="0"/>
          <a:chOff x="0" y="0"/>
          <a:chExt cx="0" cy="0"/>
        </a:xfrm>
      </p:grpSpPr>
      <p:sp>
        <p:nvSpPr>
          <p:cNvPr id="3" name="AutoShape 3"/>
          <p:cNvSpPr/>
          <p:nvPr/>
        </p:nvSpPr>
        <p:spPr>
          <a:xfrm>
            <a:off x="2184803" y="9411745"/>
            <a:ext cx="15074497" cy="51250"/>
          </a:xfrm>
          <a:prstGeom prst="rect">
            <a:avLst/>
          </a:prstGeom>
          <a:solidFill>
            <a:srgbClr val="3D4E62"/>
          </a:solidFill>
        </p:spPr>
      </p:sp>
      <p:grpSp>
        <p:nvGrpSpPr>
          <p:cNvPr id="4" name="Group 4"/>
          <p:cNvGrpSpPr/>
          <p:nvPr/>
        </p:nvGrpSpPr>
        <p:grpSpPr>
          <a:xfrm>
            <a:off x="10358602" y="-33501"/>
            <a:ext cx="6756727" cy="3384877"/>
            <a:chOff x="0" y="0"/>
            <a:chExt cx="9008969" cy="4513169"/>
          </a:xfrm>
        </p:grpSpPr>
        <p:sp>
          <p:nvSpPr>
            <p:cNvPr id="5" name="TextBox 5"/>
            <p:cNvSpPr txBox="1"/>
            <p:nvPr/>
          </p:nvSpPr>
          <p:spPr>
            <a:xfrm>
              <a:off x="0" y="9525"/>
              <a:ext cx="9008969" cy="3530898"/>
            </a:xfrm>
            <a:prstGeom prst="rect">
              <a:avLst/>
            </a:prstGeom>
          </p:spPr>
          <p:txBody>
            <a:bodyPr lIns="0" tIns="0" rIns="0" bIns="0" rtlCol="0" anchor="t">
              <a:spAutoFit/>
            </a:bodyPr>
            <a:lstStyle/>
            <a:p>
              <a:pPr algn="r">
                <a:lnSpc>
                  <a:spcPts val="10454"/>
                </a:lnSpc>
              </a:pPr>
              <a:r>
                <a:rPr lang="en-US" sz="8712" spc="-87" dirty="0">
                  <a:solidFill>
                    <a:srgbClr val="3D4E62"/>
                  </a:solidFill>
                  <a:latin typeface="Abril Fatface"/>
                </a:rPr>
                <a:t>Donation Drives</a:t>
              </a:r>
            </a:p>
          </p:txBody>
        </p:sp>
        <p:sp>
          <p:nvSpPr>
            <p:cNvPr id="6" name="AutoShape 6"/>
            <p:cNvSpPr/>
            <p:nvPr/>
          </p:nvSpPr>
          <p:spPr>
            <a:xfrm>
              <a:off x="8394287" y="4267296"/>
              <a:ext cx="614682" cy="245873"/>
            </a:xfrm>
            <a:prstGeom prst="rect">
              <a:avLst/>
            </a:prstGeom>
            <a:solidFill>
              <a:srgbClr val="3D4E62"/>
            </a:solidFill>
          </p:spPr>
        </p:sp>
      </p:grpSp>
      <p:pic>
        <p:nvPicPr>
          <p:cNvPr id="7" name="Picture 7"/>
          <p:cNvPicPr>
            <a:picLocks noChangeAspect="1"/>
          </p:cNvPicPr>
          <p:nvPr/>
        </p:nvPicPr>
        <p:blipFill>
          <a:blip r:embed="rId2"/>
          <a:srcRect l="3618" r="3618"/>
          <a:stretch>
            <a:fillRect/>
          </a:stretch>
        </p:blipFill>
        <p:spPr>
          <a:xfrm>
            <a:off x="3274366" y="419100"/>
            <a:ext cx="7736179" cy="8534400"/>
          </a:xfrm>
          <a:prstGeom prst="rect">
            <a:avLst/>
          </a:prstGeom>
          <a:ln>
            <a:noFill/>
          </a:ln>
          <a:effectLst>
            <a:outerShdw blurRad="190500" algn="tl" rotWithShape="0">
              <a:srgbClr val="000000">
                <a:alpha val="70000"/>
              </a:srgbClr>
            </a:outerShdw>
          </a:effectLst>
        </p:spPr>
      </p:pic>
      <p:sp>
        <p:nvSpPr>
          <p:cNvPr id="8" name="TextBox 8"/>
          <p:cNvSpPr txBox="1"/>
          <p:nvPr/>
        </p:nvSpPr>
        <p:spPr>
          <a:xfrm rot="-5400000">
            <a:off x="-2047965" y="4105365"/>
            <a:ext cx="7616235" cy="1462906"/>
          </a:xfrm>
          <a:prstGeom prst="rect">
            <a:avLst/>
          </a:prstGeom>
        </p:spPr>
        <p:txBody>
          <a:bodyPr lIns="0" tIns="0" rIns="0" bIns="0" rtlCol="0" anchor="t">
            <a:spAutoFit/>
          </a:bodyPr>
          <a:lstStyle/>
          <a:p>
            <a:pPr algn="r">
              <a:lnSpc>
                <a:spcPts val="3840"/>
              </a:lnSpc>
            </a:pPr>
            <a:r>
              <a:rPr lang="en-US" sz="3200" spc="288">
                <a:solidFill>
                  <a:srgbClr val="3D4E62"/>
                </a:solidFill>
                <a:latin typeface="Abril Fatface"/>
              </a:rPr>
              <a:t>GIVING IS NOT JUST ABOUT DONATIONS BUT IT IS ABOUT CREATING A DIFFERENCE</a:t>
            </a:r>
          </a:p>
        </p:txBody>
      </p:sp>
      <p:sp>
        <p:nvSpPr>
          <p:cNvPr id="9" name="TextBox 9"/>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3D4E62"/>
                </a:solidFill>
                <a:latin typeface="Abril Fatface"/>
              </a:rPr>
              <a:t>08</a:t>
            </a:r>
          </a:p>
        </p:txBody>
      </p:sp>
      <p:sp>
        <p:nvSpPr>
          <p:cNvPr id="10" name="TextBox 10"/>
          <p:cNvSpPr txBox="1"/>
          <p:nvPr/>
        </p:nvSpPr>
        <p:spPr>
          <a:xfrm>
            <a:off x="12003467" y="2493674"/>
            <a:ext cx="5111862" cy="6360795"/>
          </a:xfrm>
          <a:prstGeom prst="rect">
            <a:avLst/>
          </a:prstGeom>
        </p:spPr>
        <p:txBody>
          <a:bodyPr lIns="0" tIns="0" rIns="0" bIns="0" rtlCol="0" anchor="t">
            <a:spAutoFit/>
          </a:bodyPr>
          <a:lstStyle/>
          <a:p>
            <a:pPr>
              <a:lnSpc>
                <a:spcPts val="4199"/>
              </a:lnSpc>
            </a:pPr>
            <a:r>
              <a:rPr lang="en-US" sz="2799">
                <a:solidFill>
                  <a:srgbClr val="000000"/>
                </a:solidFill>
                <a:latin typeface="Montserrat Light"/>
              </a:rPr>
              <a:t>Apart from the online teaching, we also visit the slum to know their needs and to make donations  like Food Donation, cloth Donation, book donation, etc. On 18th October, we organized a  “Books and Stationary Donation Drive'' keeping in mind the needs of the children. </a:t>
            </a:r>
          </a:p>
          <a:p>
            <a:pPr>
              <a:lnSpc>
                <a:spcPts val="4200"/>
              </a:lnSpc>
            </a:pPr>
            <a:endParaRPr lang="en-US" sz="2799">
              <a:solidFill>
                <a:srgbClr val="000000"/>
              </a:solidFill>
              <a:latin typeface="Montserrat Ligh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D4E62"/>
        </a:solidFill>
        <a:effectLst/>
      </p:bgPr>
    </p:bg>
    <p:spTree>
      <p:nvGrpSpPr>
        <p:cNvPr id="1" name=""/>
        <p:cNvGrpSpPr/>
        <p:nvPr/>
      </p:nvGrpSpPr>
      <p:grpSpPr>
        <a:xfrm>
          <a:off x="0" y="0"/>
          <a:ext cx="0" cy="0"/>
          <a:chOff x="0" y="0"/>
          <a:chExt cx="0" cy="0"/>
        </a:xfrm>
      </p:grpSpPr>
      <p:sp>
        <p:nvSpPr>
          <p:cNvPr id="2" name="TextBox 2"/>
          <p:cNvSpPr txBox="1"/>
          <p:nvPr/>
        </p:nvSpPr>
        <p:spPr>
          <a:xfrm>
            <a:off x="10086770" y="3878881"/>
            <a:ext cx="7751148" cy="4388718"/>
          </a:xfrm>
          <a:prstGeom prst="rect">
            <a:avLst/>
          </a:prstGeom>
        </p:spPr>
        <p:txBody>
          <a:bodyPr lIns="0" tIns="0" rIns="0" bIns="0" rtlCol="0" anchor="t">
            <a:spAutoFit/>
          </a:bodyPr>
          <a:lstStyle/>
          <a:p>
            <a:pPr>
              <a:lnSpc>
                <a:spcPts val="3840"/>
              </a:lnSpc>
            </a:pPr>
            <a:r>
              <a:rPr lang="en-US" sz="3200" spc="288">
                <a:solidFill>
                  <a:srgbClr val="F8DCDE"/>
                </a:solidFill>
                <a:latin typeface="Abril Fatface"/>
              </a:rPr>
              <a:t>WE ORGANISE DIFFERENT COMPITITIONS ON VARIOUS OCCASIONS LIKE RECENTLY ON THE OCCASION OF DEEPAWALI TO BRING JOY AND HAPPINESS ON THE FACES OF THE CHILDREN, NSS(JDMC) ORGANISED A DANCING AND SINGING COMPETITION.</a:t>
            </a:r>
          </a:p>
        </p:txBody>
      </p:sp>
      <p:sp>
        <p:nvSpPr>
          <p:cNvPr id="3" name="AutoShape 3"/>
          <p:cNvSpPr/>
          <p:nvPr/>
        </p:nvSpPr>
        <p:spPr>
          <a:xfrm>
            <a:off x="2184803" y="9411745"/>
            <a:ext cx="15074497" cy="51250"/>
          </a:xfrm>
          <a:prstGeom prst="rect">
            <a:avLst/>
          </a:prstGeom>
          <a:solidFill>
            <a:srgbClr val="F8DCDE"/>
          </a:solidFill>
        </p:spPr>
      </p:sp>
      <p:sp>
        <p:nvSpPr>
          <p:cNvPr id="4" name="TextBox 4"/>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a:solidFill>
                  <a:srgbClr val="F8DCDE"/>
                </a:solidFill>
                <a:latin typeface="Abril Fatface"/>
              </a:rPr>
              <a:t>09</a:t>
            </a:r>
          </a:p>
        </p:txBody>
      </p:sp>
      <p:grpSp>
        <p:nvGrpSpPr>
          <p:cNvPr id="5" name="Group 5"/>
          <p:cNvGrpSpPr/>
          <p:nvPr/>
        </p:nvGrpSpPr>
        <p:grpSpPr>
          <a:xfrm>
            <a:off x="2514600" y="526791"/>
            <a:ext cx="6556150" cy="8274309"/>
            <a:chOff x="0" y="0"/>
            <a:chExt cx="9365073" cy="14110006"/>
          </a:xfrm>
        </p:grpSpPr>
        <p:pic>
          <p:nvPicPr>
            <p:cNvPr id="6" name="Picture 6"/>
            <p:cNvPicPr>
              <a:picLocks noChangeAspect="1"/>
            </p:cNvPicPr>
            <p:nvPr/>
          </p:nvPicPr>
          <p:blipFill>
            <a:blip r:embed="rId2"/>
            <a:srcRect l="10940" r="10940"/>
            <a:stretch>
              <a:fillRect/>
            </a:stretch>
          </p:blipFill>
          <p:spPr>
            <a:xfrm>
              <a:off x="0" y="0"/>
              <a:ext cx="9365073" cy="69915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7"/>
            <p:cNvPicPr>
              <a:picLocks noChangeAspect="1"/>
            </p:cNvPicPr>
            <p:nvPr/>
          </p:nvPicPr>
          <p:blipFill>
            <a:blip r:embed="rId3"/>
            <a:srcRect l="10451" t="66520" r="11416"/>
            <a:stretch>
              <a:fillRect/>
            </a:stretch>
          </p:blipFill>
          <p:spPr>
            <a:xfrm>
              <a:off x="0" y="7118503"/>
              <a:ext cx="9365073" cy="69915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8" name="Group 8"/>
          <p:cNvGrpSpPr/>
          <p:nvPr/>
        </p:nvGrpSpPr>
        <p:grpSpPr>
          <a:xfrm>
            <a:off x="9722051" y="374391"/>
            <a:ext cx="6899450" cy="2963609"/>
            <a:chOff x="0" y="0"/>
            <a:chExt cx="9199267" cy="3951478"/>
          </a:xfrm>
        </p:grpSpPr>
        <p:sp>
          <p:nvSpPr>
            <p:cNvPr id="9" name="TextBox 9"/>
            <p:cNvSpPr txBox="1"/>
            <p:nvPr/>
          </p:nvSpPr>
          <p:spPr>
            <a:xfrm>
              <a:off x="0" y="1025517"/>
              <a:ext cx="9199267" cy="2925961"/>
            </a:xfrm>
            <a:prstGeom prst="rect">
              <a:avLst/>
            </a:prstGeom>
          </p:spPr>
          <p:txBody>
            <a:bodyPr lIns="0" tIns="0" rIns="0" bIns="0" rtlCol="0" anchor="t">
              <a:spAutoFit/>
            </a:bodyPr>
            <a:lstStyle/>
            <a:p>
              <a:pPr algn="r">
                <a:lnSpc>
                  <a:spcPts val="8640"/>
                </a:lnSpc>
              </a:pPr>
              <a:r>
                <a:rPr lang="en-US" sz="7200" spc="-72">
                  <a:solidFill>
                    <a:srgbClr val="F8DCDE"/>
                  </a:solidFill>
                  <a:latin typeface="Abril Fatface"/>
                </a:rPr>
                <a:t>Organizing competitions</a:t>
              </a:r>
            </a:p>
          </p:txBody>
        </p:sp>
        <p:sp>
          <p:nvSpPr>
            <p:cNvPr id="10" name="AutoShape 10"/>
            <p:cNvSpPr/>
            <p:nvPr/>
          </p:nvSpPr>
          <p:spPr>
            <a:xfrm>
              <a:off x="8691267" y="0"/>
              <a:ext cx="508000" cy="203200"/>
            </a:xfrm>
            <a:prstGeom prst="rect">
              <a:avLst/>
            </a:prstGeom>
            <a:solidFill>
              <a:srgbClr val="F8DCDE"/>
            </a:solidFill>
          </p:spPr>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DCDE"/>
        </a:solidFill>
        <a:effectLst/>
      </p:bgPr>
    </p:bg>
    <p:spTree>
      <p:nvGrpSpPr>
        <p:cNvPr id="1" name=""/>
        <p:cNvGrpSpPr/>
        <p:nvPr/>
      </p:nvGrpSpPr>
      <p:grpSpPr>
        <a:xfrm>
          <a:off x="0" y="0"/>
          <a:ext cx="0" cy="0"/>
          <a:chOff x="0" y="0"/>
          <a:chExt cx="0" cy="0"/>
        </a:xfrm>
      </p:grpSpPr>
      <p:sp>
        <p:nvSpPr>
          <p:cNvPr id="2" name="AutoShape 2"/>
          <p:cNvSpPr/>
          <p:nvPr/>
        </p:nvSpPr>
        <p:spPr>
          <a:xfrm>
            <a:off x="2184803" y="9411745"/>
            <a:ext cx="15074497" cy="51250"/>
          </a:xfrm>
          <a:prstGeom prst="rect">
            <a:avLst/>
          </a:prstGeom>
          <a:solidFill>
            <a:srgbClr val="3D4E62"/>
          </a:solidFill>
        </p:spPr>
      </p:sp>
      <p:pic>
        <p:nvPicPr>
          <p:cNvPr id="3" name="Picture 3"/>
          <p:cNvPicPr>
            <a:picLocks noChangeAspect="1"/>
          </p:cNvPicPr>
          <p:nvPr/>
        </p:nvPicPr>
        <p:blipFill>
          <a:blip r:embed="rId2"/>
          <a:srcRect l="21264" r="21264"/>
          <a:stretch>
            <a:fillRect/>
          </a:stretch>
        </p:blipFill>
        <p:spPr>
          <a:xfrm>
            <a:off x="1295400" y="571500"/>
            <a:ext cx="9648110" cy="7554421"/>
          </a:xfrm>
          <a:prstGeom prst="rect">
            <a:avLst/>
          </a:prstGeom>
          <a:ln>
            <a:noFill/>
          </a:ln>
          <a:effectLst>
            <a:softEdge rad="112500"/>
          </a:effectLst>
        </p:spPr>
      </p:pic>
      <p:pic>
        <p:nvPicPr>
          <p:cNvPr id="4" name="Picture 4"/>
          <p:cNvPicPr>
            <a:picLocks noChangeAspect="1"/>
          </p:cNvPicPr>
          <p:nvPr/>
        </p:nvPicPr>
        <p:blipFill>
          <a:blip r:embed="rId3"/>
          <a:srcRect/>
          <a:stretch>
            <a:fillRect/>
          </a:stretch>
        </p:blipFill>
        <p:spPr>
          <a:xfrm>
            <a:off x="11874797" y="571500"/>
            <a:ext cx="4919190" cy="8164021"/>
          </a:xfrm>
          <a:prstGeom prst="rect">
            <a:avLst/>
          </a:prstGeom>
          <a:ln>
            <a:noFill/>
          </a:ln>
          <a:effectLst>
            <a:softEdge rad="112500"/>
          </a:effectLst>
        </p:spPr>
      </p:pic>
      <p:sp>
        <p:nvSpPr>
          <p:cNvPr id="5" name="TextBox 5"/>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dirty="0">
                <a:solidFill>
                  <a:srgbClr val="3D4E62"/>
                </a:solidFill>
                <a:latin typeface="Abril Fatface"/>
              </a:rPr>
              <a:t>10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D4E62"/>
        </a:solidFill>
        <a:effectLst/>
      </p:bgPr>
    </p:bg>
    <p:spTree>
      <p:nvGrpSpPr>
        <p:cNvPr id="1" name=""/>
        <p:cNvGrpSpPr/>
        <p:nvPr/>
      </p:nvGrpSpPr>
      <p:grpSpPr>
        <a:xfrm>
          <a:off x="0" y="0"/>
          <a:ext cx="0" cy="0"/>
          <a:chOff x="0" y="0"/>
          <a:chExt cx="0" cy="0"/>
        </a:xfrm>
      </p:grpSpPr>
      <p:sp>
        <p:nvSpPr>
          <p:cNvPr id="3" name="AutoShape 3"/>
          <p:cNvSpPr/>
          <p:nvPr/>
        </p:nvSpPr>
        <p:spPr>
          <a:xfrm>
            <a:off x="1028700" y="4925922"/>
            <a:ext cx="14257071" cy="9525"/>
          </a:xfrm>
          <a:prstGeom prst="rect">
            <a:avLst/>
          </a:prstGeom>
          <a:solidFill>
            <a:srgbClr val="F8DCDE"/>
          </a:solidFill>
        </p:spPr>
      </p:sp>
      <p:grpSp>
        <p:nvGrpSpPr>
          <p:cNvPr id="4" name="Group 4"/>
          <p:cNvGrpSpPr/>
          <p:nvPr/>
        </p:nvGrpSpPr>
        <p:grpSpPr>
          <a:xfrm>
            <a:off x="2807054" y="4713422"/>
            <a:ext cx="476250" cy="476250"/>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8DCDE"/>
            </a:solidFill>
          </p:spPr>
        </p:sp>
      </p:grpSp>
      <p:grpSp>
        <p:nvGrpSpPr>
          <p:cNvPr id="6" name="Group 6"/>
          <p:cNvGrpSpPr/>
          <p:nvPr/>
        </p:nvGrpSpPr>
        <p:grpSpPr>
          <a:xfrm>
            <a:off x="7499525" y="4713422"/>
            <a:ext cx="476250" cy="476250"/>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8DCDE"/>
            </a:solidFill>
          </p:spPr>
        </p:sp>
      </p:grpSp>
      <p:grpSp>
        <p:nvGrpSpPr>
          <p:cNvPr id="8" name="Group 8"/>
          <p:cNvGrpSpPr/>
          <p:nvPr/>
        </p:nvGrpSpPr>
        <p:grpSpPr>
          <a:xfrm>
            <a:off x="12109625" y="4713422"/>
            <a:ext cx="476250" cy="476250"/>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8DCDE"/>
            </a:solidFill>
          </p:spPr>
        </p:sp>
      </p:grpSp>
      <p:sp>
        <p:nvSpPr>
          <p:cNvPr id="10" name="TextBox 10"/>
          <p:cNvSpPr txBox="1"/>
          <p:nvPr/>
        </p:nvSpPr>
        <p:spPr>
          <a:xfrm>
            <a:off x="3177558" y="1211565"/>
            <a:ext cx="11932885" cy="2936637"/>
          </a:xfrm>
          <a:prstGeom prst="rect">
            <a:avLst/>
          </a:prstGeom>
        </p:spPr>
        <p:txBody>
          <a:bodyPr lIns="0" tIns="0" rIns="0" bIns="0" rtlCol="0" anchor="t">
            <a:spAutoFit/>
          </a:bodyPr>
          <a:lstStyle/>
          <a:p>
            <a:pPr>
              <a:lnSpc>
                <a:spcPts val="23124"/>
              </a:lnSpc>
            </a:pPr>
            <a:r>
              <a:rPr lang="en-US" sz="19270" spc="-192">
                <a:solidFill>
                  <a:srgbClr val="F8DCDE"/>
                </a:solidFill>
                <a:latin typeface="Abril Fatface"/>
              </a:rPr>
              <a:t>Thank you</a:t>
            </a:r>
          </a:p>
        </p:txBody>
      </p:sp>
      <p:sp>
        <p:nvSpPr>
          <p:cNvPr id="12" name="TextBox 12"/>
          <p:cNvSpPr txBox="1"/>
          <p:nvPr/>
        </p:nvSpPr>
        <p:spPr>
          <a:xfrm>
            <a:off x="2104233" y="5923432"/>
            <a:ext cx="13745367" cy="3539430"/>
          </a:xfrm>
          <a:prstGeom prst="rect">
            <a:avLst/>
          </a:prstGeom>
        </p:spPr>
        <p:txBody>
          <a:bodyPr wrap="square" lIns="0" tIns="0" rIns="0" bIns="0" rtlCol="0" anchor="t">
            <a:spAutoFit/>
          </a:bodyPr>
          <a:lstStyle/>
          <a:p>
            <a:pPr algn="ctr">
              <a:lnSpc>
                <a:spcPts val="9185"/>
              </a:lnSpc>
            </a:pPr>
            <a:r>
              <a:rPr lang="en-US" sz="8748" dirty="0">
                <a:solidFill>
                  <a:srgbClr val="FFFFFF"/>
                </a:solidFill>
                <a:latin typeface="Selima"/>
              </a:rPr>
              <a:t>It is not enough to be</a:t>
            </a:r>
          </a:p>
          <a:p>
            <a:pPr algn="ctr">
              <a:lnSpc>
                <a:spcPts val="9185"/>
              </a:lnSpc>
            </a:pPr>
            <a:endParaRPr lang="en-US" sz="8748" dirty="0">
              <a:solidFill>
                <a:srgbClr val="FFFFFF"/>
              </a:solidFill>
              <a:latin typeface="Selima"/>
            </a:endParaRPr>
          </a:p>
          <a:p>
            <a:pPr algn="ctr">
              <a:lnSpc>
                <a:spcPts val="9185"/>
              </a:lnSpc>
            </a:pPr>
            <a:endParaRPr lang="en-US" sz="1333" dirty="0">
              <a:solidFill>
                <a:srgbClr val="FFFFFF"/>
              </a:solidFill>
              <a:latin typeface="Arimo"/>
            </a:endParaRPr>
          </a:p>
        </p:txBody>
      </p:sp>
      <p:sp>
        <p:nvSpPr>
          <p:cNvPr id="13" name="AutoShape 3"/>
          <p:cNvSpPr/>
          <p:nvPr/>
        </p:nvSpPr>
        <p:spPr>
          <a:xfrm>
            <a:off x="2184803" y="9411745"/>
            <a:ext cx="15074497" cy="51250"/>
          </a:xfrm>
          <a:prstGeom prst="rect">
            <a:avLst/>
          </a:prstGeom>
          <a:solidFill>
            <a:srgbClr val="F8DCDE"/>
          </a:solidFill>
        </p:spPr>
      </p:sp>
      <p:sp>
        <p:nvSpPr>
          <p:cNvPr id="15" name="TextBox 5"/>
          <p:cNvSpPr txBox="1"/>
          <p:nvPr/>
        </p:nvSpPr>
        <p:spPr>
          <a:xfrm>
            <a:off x="1028700" y="9210675"/>
            <a:ext cx="845404" cy="405765"/>
          </a:xfrm>
          <a:prstGeom prst="rect">
            <a:avLst/>
          </a:prstGeom>
        </p:spPr>
        <p:txBody>
          <a:bodyPr lIns="0" tIns="0" rIns="0" bIns="0" rtlCol="0" anchor="t">
            <a:spAutoFit/>
          </a:bodyPr>
          <a:lstStyle/>
          <a:p>
            <a:pPr>
              <a:lnSpc>
                <a:spcPts val="3359"/>
              </a:lnSpc>
            </a:pPr>
            <a:r>
              <a:rPr lang="en-US" sz="2400" spc="144" dirty="0" smtClean="0">
                <a:solidFill>
                  <a:srgbClr val="3D4E62"/>
                </a:solidFill>
                <a:latin typeface="Abril Fatface"/>
              </a:rPr>
              <a:t>11</a:t>
            </a:r>
            <a:endParaRPr lang="en-US" sz="2400" spc="144" dirty="0">
              <a:solidFill>
                <a:srgbClr val="3D4E62"/>
              </a:solidFill>
              <a:latin typeface="Abril Fatface"/>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392</Words>
  <Application>Microsoft Office PowerPoint</Application>
  <PresentationFormat>Custom</PresentationFormat>
  <Paragraphs>59</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Selima</vt:lpstr>
      <vt:lpstr>Arimo</vt:lpstr>
      <vt:lpstr>Montserrat Classic Bold</vt:lpstr>
      <vt:lpstr>Arial</vt:lpstr>
      <vt:lpstr>Abril Fatface</vt:lpstr>
      <vt:lpstr>Calibri</vt:lpstr>
      <vt:lpstr>Montserrat Light</vt:lpstr>
      <vt:lpstr>Arimo Bold</vt:lpstr>
      <vt:lpstr>Montserrat Light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and Blue Understanding Happiness Keynote Presentation</dc:title>
  <dc:creator>sakshi jangid</dc:creator>
  <cp:lastModifiedBy>sakshi jangid</cp:lastModifiedBy>
  <cp:revision>10</cp:revision>
  <dcterms:created xsi:type="dcterms:W3CDTF">2006-08-16T00:00:00Z</dcterms:created>
  <dcterms:modified xsi:type="dcterms:W3CDTF">2022-10-21T18:48:57Z</dcterms:modified>
  <dc:identifier>DAEy-ImvcYc</dc:identifier>
</cp:coreProperties>
</file>